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63" r:id="rId2"/>
    <p:sldId id="268" r:id="rId3"/>
    <p:sldId id="277" r:id="rId4"/>
    <p:sldId id="275" r:id="rId5"/>
    <p:sldId id="280" r:id="rId6"/>
    <p:sldId id="279" r:id="rId7"/>
    <p:sldId id="278" r:id="rId8"/>
    <p:sldId id="283" r:id="rId9"/>
    <p:sldId id="282" r:id="rId10"/>
    <p:sldId id="284" r:id="rId11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t Zafer GÜLŞEN" initials="AZG" lastIdx="1" clrIdx="0">
    <p:extLst>
      <p:ext uri="{19B8F6BF-5375-455C-9EA6-DF929625EA0E}">
        <p15:presenceInfo xmlns:p15="http://schemas.microsoft.com/office/powerpoint/2012/main" userId="Ahmet Zafer GÜLŞ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326" autoAdjust="0"/>
  </p:normalViewPr>
  <p:slideViewPr>
    <p:cSldViewPr snapToGrid="0">
      <p:cViewPr varScale="1">
        <p:scale>
          <a:sx n="95" d="100"/>
          <a:sy n="95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BA78-A123-4E7B-B58F-474AF1FA14B9}" type="datetimeFigureOut">
              <a:rPr lang="tr-TR" smtClean="0"/>
              <a:t>22.01.2020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4BC4-2789-4DE9-BAA5-6D314AC431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69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4BC4-2789-4DE9-BAA5-6D314AC431F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72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4BC4-2789-4DE9-BAA5-6D314AC431F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85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4BC4-2789-4DE9-BAA5-6D314AC431F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02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1173A-5779-4F0C-B009-67E295A56A32}" type="datetime1">
              <a:rPr lang="tr-TR" smtClean="0"/>
              <a:t>22.01.2020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1"/>
            <a:ext cx="12192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858838"/>
            <a:ext cx="121920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0" y="6524626"/>
            <a:ext cx="12192000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 bwMode="auto">
          <a:xfrm>
            <a:off x="4803459" y="6541154"/>
            <a:ext cx="2610484" cy="2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12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İHRACAT GENEL MÜDÜRLÜĞÜ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74E54-37EF-47EF-92C6-B1C0BB5E60B5}" type="datetime1">
              <a:rPr lang="tr-TR" smtClean="0"/>
              <a:t>22.01.2020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7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EB3B2-CB24-4793-A1F1-51664FF25504}" type="datetime1">
              <a:rPr lang="tr-TR" smtClean="0"/>
              <a:t>22.01.2020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E6FFD-DE08-424F-8CAB-788D474CF089}" type="datetime1">
              <a:rPr lang="tr-TR" smtClean="0"/>
              <a:t>22.01.2020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3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D8D0A-849C-45CB-942B-46F73CFB0923}" type="datetime1">
              <a:rPr lang="tr-TR" smtClean="0"/>
              <a:t>22.01.2020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0338D-9CEB-4376-A305-CD759EB802D6}" type="datetime1">
              <a:rPr lang="tr-TR" smtClean="0"/>
              <a:t>22.01.2020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DF842-B4E6-479D-9C65-3F04B903ED6A}" type="datetime1">
              <a:rPr lang="tr-TR" smtClean="0"/>
              <a:t>22.01.2020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BC320-A065-4AA0-83FC-1A09EEDCE1DF}" type="datetime1">
              <a:rPr lang="tr-TR" smtClean="0"/>
              <a:t>22.01.2020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4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86185-A1ED-47AB-88EB-34203ED14BE7}" type="datetime1">
              <a:rPr lang="tr-TR" smtClean="0"/>
              <a:t>22.01.2020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9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C72AA-B07F-4F08-833C-0DD5EA7C1F6D}" type="datetime1">
              <a:rPr lang="tr-TR" smtClean="0"/>
              <a:t>22.01.2020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9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DECA0-36D3-4244-9DE1-E071961ED79F}" type="datetime1">
              <a:rPr lang="tr-TR" smtClean="0"/>
              <a:t>22.01.2020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9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7527F6D-5643-4BF4-A515-ECB5C8336986}" type="datetime1">
              <a:rPr lang="tr-TR" smtClean="0"/>
              <a:t>22.01.2020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8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iami@ticaret.gov.tr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losangeles@ticaret.gov.t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sington@ticaret.gov.tr" TargetMode="External"/><Relationship Id="rId11" Type="http://schemas.openxmlformats.org/officeDocument/2006/relationships/hyperlink" Target="mailto:houston@ticaret.gov.tr" TargetMode="External"/><Relationship Id="rId5" Type="http://schemas.openxmlformats.org/officeDocument/2006/relationships/image" Target="../media/image7.png"/><Relationship Id="rId10" Type="http://schemas.openxmlformats.org/officeDocument/2006/relationships/hyperlink" Target="mailto:sikago@ticaret.gov.tr" TargetMode="External"/><Relationship Id="rId4" Type="http://schemas.microsoft.com/office/2007/relationships/hdphoto" Target="../media/hdphoto1.wdp"/><Relationship Id="rId9" Type="http://schemas.openxmlformats.org/officeDocument/2006/relationships/hyperlink" Target="mailto:newyork@ticaret.gov.t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caret.gov.tr/ihracat/fuarlar/2020-yili-destek-kapsamina-alinan-yurt-disi-fuarlar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" y="-16800"/>
            <a:ext cx="12216907" cy="68748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69" y="2505062"/>
            <a:ext cx="4079681" cy="1234015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1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275759" y="4220308"/>
            <a:ext cx="574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Özgür ÇELİKEL, Ticaret Uzmanı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Dr. Ahmet Zafer GÜLŞEN, Ticaret Uzmanı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" y="-16800"/>
            <a:ext cx="12216907" cy="68748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69" y="2505062"/>
            <a:ext cx="4079681" cy="123401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275759" y="4220308"/>
            <a:ext cx="574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Dinlediğiniz için teşekkürler.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A.B.D.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355342"/>
            <a:ext cx="10443587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400" b="1" u="sng" dirty="0" smtClean="0">
                <a:solidFill>
                  <a:srgbClr val="FF0000"/>
                </a:solidFill>
              </a:rPr>
              <a:t>SUNUM PLANI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/>
              <a:t>Temel Göstergeler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/>
              <a:t>Ülkenin Dış Ticareti / Türkiye ile Ticaret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/>
              <a:t>ABD’de Yerleşik Temsilciliklerimiz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/>
              <a:t>Ülkeye İhracatın Artırılmasında Dikkat Edilmesi Gereken Hususlar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/>
              <a:t>Faydalı Kaynaklar</a:t>
            </a:r>
          </a:p>
          <a:p>
            <a:pPr marL="514350" indent="-514350">
              <a:buFont typeface="+mj-lt"/>
              <a:buAutoNum type="arabicPeriod"/>
            </a:pPr>
            <a:endParaRPr lang="tr-TR" sz="2400" b="1" dirty="0"/>
          </a:p>
        </p:txBody>
      </p:sp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2</a:t>
            </a:fld>
            <a:endParaRPr lang="tr-TR"/>
          </a:p>
        </p:txBody>
      </p:sp>
      <p:pic>
        <p:nvPicPr>
          <p:cNvPr id="7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7" y="202072"/>
            <a:ext cx="1782781" cy="740520"/>
          </a:xfrm>
          <a:prstGeom prst="rect">
            <a:avLst/>
          </a:prstGeom>
        </p:spPr>
      </p:pic>
      <p:pic>
        <p:nvPicPr>
          <p:cNvPr id="10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s trade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12" y="4099962"/>
            <a:ext cx="3549478" cy="236631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 turkey trade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78" y="4099962"/>
            <a:ext cx="4205541" cy="236631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80779"/>
              </p:ext>
            </p:extLst>
          </p:nvPr>
        </p:nvGraphicFramePr>
        <p:xfrm>
          <a:off x="609599" y="1341811"/>
          <a:ext cx="6273522" cy="475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001">
                  <a:extLst>
                    <a:ext uri="{9D8B030D-6E8A-4147-A177-3AD203B41FA5}">
                      <a16:colId xmlns:a16="http://schemas.microsoft.com/office/drawing/2014/main" val="2539416123"/>
                    </a:ext>
                  </a:extLst>
                </a:gridCol>
                <a:gridCol w="4247521">
                  <a:extLst>
                    <a:ext uri="{9D8B030D-6E8A-4147-A177-3AD203B41FA5}">
                      <a16:colId xmlns:a16="http://schemas.microsoft.com/office/drawing/2014/main" val="2872495791"/>
                    </a:ext>
                  </a:extLst>
                </a:gridCol>
              </a:tblGrid>
              <a:tr h="402642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TEMEL SOSYAL GÖSTERGELER</a:t>
                      </a:r>
                      <a:endParaRPr lang="tr-TR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97583"/>
                  </a:ext>
                </a:extLst>
              </a:tr>
              <a:tr h="290087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Resmi Dil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İngilizce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820446"/>
                  </a:ext>
                </a:extLst>
              </a:tr>
              <a:tr h="483478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Din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Protestan %51,3; Katolik %23,9;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Mormon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%1,7; Yahudi %1,7; Budist %0,7</a:t>
                      </a:r>
                      <a:endParaRPr lang="tr-T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049999"/>
                  </a:ext>
                </a:extLst>
              </a:tr>
              <a:tr h="483478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Etnik Yapı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Beyaz (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Hispanikler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-%15,1 dâhil) %79,9; Siyah    (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Afro-Amerikalilar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%12,9; Kızılderili ve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eskimo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%0,97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242983"/>
                  </a:ext>
                </a:extLst>
              </a:tr>
              <a:tr h="290087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Ülkedeki</a:t>
                      </a:r>
                      <a:r>
                        <a:rPr lang="tr-TR" sz="1200" b="1" baseline="0" dirty="0" smtClean="0"/>
                        <a:t> Türk Nüfusu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Yaklaşık 500 bin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97221"/>
                  </a:ext>
                </a:extLst>
              </a:tr>
              <a:tr h="483478">
                <a:tc>
                  <a:txBody>
                    <a:bodyPr/>
                    <a:lstStyle/>
                    <a:p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Dünya Bankası İş Yapma Kolaylığı Sıralaması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8. (190 ülke arasında)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41075"/>
                  </a:ext>
                </a:extLst>
              </a:tr>
              <a:tr h="483478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Mali Yıl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 Ekim 2019 – 30 Eylül</a:t>
                      </a:r>
                      <a:r>
                        <a:rPr lang="tr-TR" sz="1200" baseline="0" dirty="0" smtClean="0"/>
                        <a:t> 2020 (Eyalet ve yerel mali yıllar farklılık gösterebilir)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09025"/>
                  </a:ext>
                </a:extLst>
              </a:tr>
              <a:tr h="290087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Nüfus 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329.2 milyon (2018)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38822"/>
                  </a:ext>
                </a:extLst>
              </a:tr>
              <a:tr h="290087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İşsizlik Oranı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% 3,7 (2019) 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87497"/>
                  </a:ext>
                </a:extLst>
              </a:tr>
              <a:tr h="1257044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Nüfusu</a:t>
                      </a:r>
                      <a:r>
                        <a:rPr lang="tr-TR" sz="1200" b="1" baseline="0" dirty="0" smtClean="0"/>
                        <a:t> En Yüksek Şehirler</a:t>
                      </a:r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tr-TR" sz="1200" dirty="0" smtClean="0"/>
                        <a:t>18,8 milyon New York</a:t>
                      </a:r>
                      <a:endParaRPr lang="tr-TR" sz="1200" baseline="0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tr-TR" sz="1200" dirty="0" smtClean="0"/>
                        <a:t>12,4 milyon Los Angeles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tr-TR" sz="1200" dirty="0" smtClean="0"/>
                        <a:t>8,8 milyon </a:t>
                      </a:r>
                      <a:r>
                        <a:rPr lang="tr-TR" sz="1200" dirty="0" err="1" smtClean="0"/>
                        <a:t>Şikago</a:t>
                      </a:r>
                      <a:endParaRPr lang="tr-TR" sz="1200" baseline="0" dirty="0" smtClean="0"/>
                    </a:p>
                    <a:p>
                      <a:pPr marL="342900" indent="-342900">
                        <a:buAutoNum type="arabicParenR"/>
                      </a:pPr>
                      <a:r>
                        <a:rPr lang="tr-TR" sz="1200" dirty="0" smtClean="0"/>
                        <a:t>6,2 milyon</a:t>
                      </a:r>
                      <a:r>
                        <a:rPr lang="tr-TR" sz="1200" baseline="0" dirty="0" smtClean="0"/>
                        <a:t> Houston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tr-TR" sz="1200" baseline="0" dirty="0" smtClean="0"/>
                        <a:t>6,2 milyon Dallas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tr-TR" sz="1200" baseline="0" dirty="0" smtClean="0"/>
                        <a:t>5,2 milyon </a:t>
                      </a:r>
                      <a:r>
                        <a:rPr lang="tr-TR" sz="1200" baseline="0" dirty="0" err="1" smtClean="0"/>
                        <a:t>Vaşington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70227"/>
                  </a:ext>
                </a:extLst>
              </a:tr>
            </a:tbl>
          </a:graphicData>
        </a:graphic>
      </p:graphicFrame>
      <p:pic>
        <p:nvPicPr>
          <p:cNvPr id="4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3</a:t>
            </a:fld>
            <a:endParaRPr lang="tr-TR"/>
          </a:p>
        </p:txBody>
      </p:sp>
      <p:sp>
        <p:nvSpPr>
          <p:cNvPr id="10" name="Unvan 5"/>
          <p:cNvSpPr>
            <a:spLocks noGrp="1"/>
          </p:cNvSpPr>
          <p:nvPr>
            <p:ph type="title" idx="4294967295"/>
          </p:nvPr>
        </p:nvSpPr>
        <p:spPr>
          <a:xfrm>
            <a:off x="2582779" y="257312"/>
            <a:ext cx="9199556" cy="8801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GÖSTERGELER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33656"/>
              </p:ext>
            </p:extLst>
          </p:nvPr>
        </p:nvGraphicFramePr>
        <p:xfrm>
          <a:off x="7000350" y="1341809"/>
          <a:ext cx="4082724" cy="475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343">
                  <a:extLst>
                    <a:ext uri="{9D8B030D-6E8A-4147-A177-3AD203B41FA5}">
                      <a16:colId xmlns:a16="http://schemas.microsoft.com/office/drawing/2014/main" val="400698929"/>
                    </a:ext>
                  </a:extLst>
                </a:gridCol>
                <a:gridCol w="524502">
                  <a:extLst>
                    <a:ext uri="{9D8B030D-6E8A-4147-A177-3AD203B41FA5}">
                      <a16:colId xmlns:a16="http://schemas.microsoft.com/office/drawing/2014/main" val="3762722749"/>
                    </a:ext>
                  </a:extLst>
                </a:gridCol>
                <a:gridCol w="481144">
                  <a:extLst>
                    <a:ext uri="{9D8B030D-6E8A-4147-A177-3AD203B41FA5}">
                      <a16:colId xmlns:a16="http://schemas.microsoft.com/office/drawing/2014/main" val="521495921"/>
                    </a:ext>
                  </a:extLst>
                </a:gridCol>
                <a:gridCol w="588840">
                  <a:extLst>
                    <a:ext uri="{9D8B030D-6E8A-4147-A177-3AD203B41FA5}">
                      <a16:colId xmlns:a16="http://schemas.microsoft.com/office/drawing/2014/main" val="3674586987"/>
                    </a:ext>
                  </a:extLst>
                </a:gridCol>
                <a:gridCol w="612618">
                  <a:extLst>
                    <a:ext uri="{9D8B030D-6E8A-4147-A177-3AD203B41FA5}">
                      <a16:colId xmlns:a16="http://schemas.microsoft.com/office/drawing/2014/main" val="1173804434"/>
                    </a:ext>
                  </a:extLst>
                </a:gridCol>
                <a:gridCol w="762277">
                  <a:extLst>
                    <a:ext uri="{9D8B030D-6E8A-4147-A177-3AD203B41FA5}">
                      <a16:colId xmlns:a16="http://schemas.microsoft.com/office/drawing/2014/main" val="2942918400"/>
                    </a:ext>
                  </a:extLst>
                </a:gridCol>
              </a:tblGrid>
              <a:tr h="431112">
                <a:tc gridSpan="6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TEMEL EKONOMİK GÖSTERGELER</a:t>
                      </a:r>
                      <a:endParaRPr lang="tr-TR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417170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2020</a:t>
                      </a:r>
                      <a:r>
                        <a:rPr lang="tr-TR" sz="1200" b="1" baseline="30000" dirty="0" smtClean="0"/>
                        <a:t>a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2021</a:t>
                      </a:r>
                      <a:r>
                        <a:rPr lang="tr-TR" sz="1200" b="1" baseline="30000" dirty="0" smtClean="0"/>
                        <a:t>a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2022</a:t>
                      </a:r>
                      <a:r>
                        <a:rPr lang="tr-TR" sz="1200" b="1" baseline="30000" dirty="0" smtClean="0"/>
                        <a:t>a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2023</a:t>
                      </a:r>
                      <a:r>
                        <a:rPr lang="tr-TR" sz="1200" b="1" baseline="30000" dirty="0" smtClean="0"/>
                        <a:t>a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2024</a:t>
                      </a:r>
                      <a:r>
                        <a:rPr lang="tr-TR" sz="1200" b="1" baseline="30000" dirty="0" smtClean="0"/>
                        <a:t>a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390963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Nominal GSYH (trilyon $)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22.2</a:t>
                      </a:r>
                      <a:endParaRPr lang="tr-TR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23.1</a:t>
                      </a:r>
                      <a:endParaRPr lang="tr-TR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n.a</a:t>
                      </a:r>
                      <a:r>
                        <a:rPr lang="tr-TR" sz="1200" dirty="0" smtClean="0"/>
                        <a:t>.</a:t>
                      </a:r>
                      <a:endParaRPr lang="tr-TR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n.a</a:t>
                      </a:r>
                      <a:r>
                        <a:rPr lang="tr-TR" sz="1200" dirty="0" smtClean="0"/>
                        <a:t>.</a:t>
                      </a:r>
                      <a:endParaRPr lang="tr-TR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n.a</a:t>
                      </a:r>
                      <a:r>
                        <a:rPr lang="tr-TR" sz="1200" dirty="0" smtClean="0"/>
                        <a:t>.</a:t>
                      </a:r>
                      <a:endParaRPr lang="tr-TR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875431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Reel GSYH Büyüme (%)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2.2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325721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Enflasyon Oranı (</a:t>
                      </a:r>
                      <a:r>
                        <a:rPr lang="tr-TR" sz="1200" b="1" dirty="0" err="1" smtClean="0"/>
                        <a:t>ort.</a:t>
                      </a:r>
                      <a:r>
                        <a:rPr lang="tr-TR" sz="1200" b="1" dirty="0" smtClean="0"/>
                        <a:t>; </a:t>
                      </a:r>
                      <a:r>
                        <a:rPr lang="tr-TR" sz="1200" b="1" dirty="0"/>
                        <a:t>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1.8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4336506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Bütçe Dengesi </a:t>
                      </a:r>
                    </a:p>
                    <a:p>
                      <a:pPr algn="ctr"/>
                      <a:r>
                        <a:rPr lang="tr-TR" sz="1200" b="1" dirty="0" smtClean="0"/>
                        <a:t>(% </a:t>
                      </a:r>
                      <a:r>
                        <a:rPr lang="tr-TR" sz="1200" b="1" dirty="0"/>
                        <a:t>of </a:t>
                      </a:r>
                      <a:r>
                        <a:rPr lang="tr-TR" sz="1200" b="1" dirty="0" smtClean="0"/>
                        <a:t>GSYH)</a:t>
                      </a:r>
                      <a:r>
                        <a:rPr lang="tr-TR" sz="1200" b="1" baseline="30000" dirty="0" smtClean="0"/>
                        <a:t>b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-3.8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-3.7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-3.5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7911066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Cari</a:t>
                      </a:r>
                      <a:r>
                        <a:rPr lang="tr-TR" sz="1200" b="1" baseline="0" dirty="0" smtClean="0"/>
                        <a:t> Denge </a:t>
                      </a:r>
                    </a:p>
                    <a:p>
                      <a:pPr algn="ctr"/>
                      <a:r>
                        <a:rPr lang="tr-TR" sz="1200" b="1" dirty="0" smtClean="0"/>
                        <a:t>(% </a:t>
                      </a:r>
                      <a:r>
                        <a:rPr lang="tr-TR" sz="1200" b="1" dirty="0"/>
                        <a:t>of </a:t>
                      </a:r>
                      <a:r>
                        <a:rPr lang="tr-TR" sz="1200" b="1" dirty="0" smtClean="0"/>
                        <a:t>GSYH)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-2.2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5027595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Para Piyasası Faiz Oranı </a:t>
                      </a:r>
                      <a:r>
                        <a:rPr lang="en-US" sz="1200" b="1" dirty="0" smtClean="0"/>
                        <a:t>(</a:t>
                      </a:r>
                      <a:r>
                        <a:rPr lang="tr-TR" sz="1200" b="1" dirty="0" err="1" smtClean="0"/>
                        <a:t>ort.</a:t>
                      </a:r>
                      <a:r>
                        <a:rPr lang="en-US" sz="1200" b="1" dirty="0" smtClean="0"/>
                        <a:t>; %)</a:t>
                      </a:r>
                      <a:r>
                        <a:rPr lang="tr-TR" sz="1200" b="1" baseline="30000" dirty="0" smtClean="0"/>
                        <a:t>c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4546912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İşsizlik Oranı (%)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2410774"/>
                  </a:ext>
                </a:extLst>
              </a:tr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Döviz Kuru</a:t>
                      </a:r>
                      <a:r>
                        <a:rPr lang="tr-TR" sz="1200" b="1" baseline="0" dirty="0" smtClean="0"/>
                        <a:t> </a:t>
                      </a:r>
                    </a:p>
                    <a:p>
                      <a:pPr algn="ctr"/>
                      <a:r>
                        <a:rPr lang="tr-TR" sz="1200" b="1" dirty="0" smtClean="0"/>
                        <a:t>US</a:t>
                      </a:r>
                      <a:r>
                        <a:rPr lang="tr-TR" sz="1200" b="1" dirty="0"/>
                        <a:t>$:€ </a:t>
                      </a:r>
                      <a:r>
                        <a:rPr lang="tr-TR" sz="1200" b="1" dirty="0" smtClean="0"/>
                        <a:t>(</a:t>
                      </a:r>
                      <a:r>
                        <a:rPr lang="tr-TR" sz="1200" b="1" dirty="0" err="1" smtClean="0"/>
                        <a:t>ort.</a:t>
                      </a:r>
                      <a:r>
                        <a:rPr lang="tr-TR" sz="1200" b="1" dirty="0" smtClean="0"/>
                        <a:t>)</a:t>
                      </a:r>
                      <a:endParaRPr lang="tr-TR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1.16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1.21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1.24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1.24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6342857"/>
                  </a:ext>
                </a:extLst>
              </a:tr>
            </a:tbl>
          </a:graphicData>
        </a:graphic>
      </p:graphicFrame>
      <p:sp>
        <p:nvSpPr>
          <p:cNvPr id="13" name="Dikdörtgen 12"/>
          <p:cNvSpPr/>
          <p:nvPr/>
        </p:nvSpPr>
        <p:spPr>
          <a:xfrm>
            <a:off x="7000350" y="6215606"/>
            <a:ext cx="3851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aseline="30000" dirty="0" smtClean="0"/>
              <a:t>a</a:t>
            </a:r>
            <a:r>
              <a:rPr lang="en-US" sz="1200" dirty="0" smtClean="0"/>
              <a:t> </a:t>
            </a:r>
            <a:r>
              <a:rPr lang="tr-TR" sz="1200" dirty="0" smtClean="0"/>
              <a:t>EIU tahmini</a:t>
            </a:r>
            <a:r>
              <a:rPr lang="en-US" sz="1200" dirty="0" smtClean="0"/>
              <a:t>. </a:t>
            </a:r>
            <a:r>
              <a:rPr lang="tr-TR" sz="1200" baseline="30000" dirty="0" err="1"/>
              <a:t>b</a:t>
            </a:r>
            <a:r>
              <a:rPr lang="tr-TR" sz="1200" dirty="0" err="1" smtClean="0"/>
              <a:t>Federal</a:t>
            </a:r>
            <a:r>
              <a:rPr lang="tr-TR" sz="1200" dirty="0" smtClean="0"/>
              <a:t> Hükümet</a:t>
            </a:r>
            <a:r>
              <a:rPr lang="en-US" sz="1200" dirty="0" smtClean="0"/>
              <a:t>, </a:t>
            </a:r>
            <a:r>
              <a:rPr lang="tr-TR" sz="1200" dirty="0" smtClean="0"/>
              <a:t>mali yıl </a:t>
            </a:r>
            <a:r>
              <a:rPr lang="en-US" sz="1200" dirty="0" smtClean="0"/>
              <a:t>(</a:t>
            </a:r>
            <a:r>
              <a:rPr lang="tr-TR" sz="1200" dirty="0" smtClean="0"/>
              <a:t>Ekim-Eylül</a:t>
            </a:r>
            <a:r>
              <a:rPr lang="en-US" sz="1200" dirty="0" smtClean="0"/>
              <a:t>).</a:t>
            </a:r>
            <a:r>
              <a:rPr lang="tr-TR" sz="1200" dirty="0" smtClean="0"/>
              <a:t> </a:t>
            </a:r>
            <a:r>
              <a:rPr lang="tr-TR" sz="1200" baseline="30000" dirty="0" smtClean="0"/>
              <a:t>c</a:t>
            </a:r>
            <a:r>
              <a:rPr lang="en-US" sz="1200" dirty="0" smtClean="0"/>
              <a:t> </a:t>
            </a:r>
            <a:r>
              <a:rPr lang="tr-TR" sz="1200" dirty="0" smtClean="0"/>
              <a:t>AA reyting puanına sahip firmalar için.</a:t>
            </a:r>
            <a:endParaRPr lang="tr-TR" sz="1200" dirty="0"/>
          </a:p>
        </p:txBody>
      </p:sp>
      <p:pic>
        <p:nvPicPr>
          <p:cNvPr id="16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4</a:t>
            </a:fld>
            <a:endParaRPr lang="tr-TR"/>
          </a:p>
        </p:txBody>
      </p:sp>
      <p:sp>
        <p:nvSpPr>
          <p:cNvPr id="9" name="Unvan 5"/>
          <p:cNvSpPr>
            <a:spLocks noGrp="1"/>
          </p:cNvSpPr>
          <p:nvPr>
            <p:ph type="title" idx="4294967295"/>
          </p:nvPr>
        </p:nvSpPr>
        <p:spPr>
          <a:xfrm>
            <a:off x="2582779" y="257312"/>
            <a:ext cx="9199556" cy="8801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ÜLKENİN DIŞ TİCARETİ / TÜRKİYE İLE TİCARET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03D050DD-C5A5-48F8-9F73-BAB6B4F50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46481"/>
              </p:ext>
            </p:extLst>
          </p:nvPr>
        </p:nvGraphicFramePr>
        <p:xfrm>
          <a:off x="6417536" y="1264305"/>
          <a:ext cx="5164864" cy="5086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983">
                  <a:extLst>
                    <a:ext uri="{9D8B030D-6E8A-4147-A177-3AD203B41FA5}">
                      <a16:colId xmlns:a16="http://schemas.microsoft.com/office/drawing/2014/main" val="1575926094"/>
                    </a:ext>
                  </a:extLst>
                </a:gridCol>
                <a:gridCol w="3755881">
                  <a:extLst>
                    <a:ext uri="{9D8B030D-6E8A-4147-A177-3AD203B41FA5}">
                      <a16:colId xmlns:a16="http://schemas.microsoft.com/office/drawing/2014/main" val="497632294"/>
                    </a:ext>
                  </a:extLst>
                </a:gridCol>
              </a:tblGrid>
              <a:tr h="803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TÜRKİYE’NİN ÜLKEYE İHRACATI</a:t>
                      </a:r>
                      <a:endParaRPr lang="tr-T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mily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ar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ABD Doları </a:t>
                      </a:r>
                      <a:endParaRPr lang="tr-TR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tr-TR" sz="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Kaynak: Bakanlık Bilgi Sistemi)</a:t>
                      </a:r>
                      <a:endParaRPr lang="tr-TR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14033"/>
                  </a:ext>
                </a:extLst>
              </a:tr>
              <a:tr h="870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TÜRKİYE’NİN ÜLKEDEN İTHALATI</a:t>
                      </a:r>
                      <a:endParaRPr lang="tr-T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mily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ar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ABD Doları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(Kaynak: Bakanlık Bilgi Sistemi)</a:t>
                      </a:r>
                      <a:endParaRPr lang="tr-TR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73328"/>
                  </a:ext>
                </a:extLst>
              </a:tr>
              <a:tr h="114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ÜLKEYE İHRACATIMIZDAKİ BAŞLICA ÜRÜNLER</a:t>
                      </a:r>
                      <a:endParaRPr lang="tr-T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Halı ve yer kaplamaları: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526,3 milyon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Turbojet</a:t>
                      </a: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gaz türbini: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325,4 milyon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Binek otomobil: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325,4 milyon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Mücevherci eşyası: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298,9 milyon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 yağları: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298,1 milyon $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1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(Kaynak: Bakanlık Bilgi Sistemi)</a:t>
                      </a:r>
                      <a:endParaRPr lang="tr-TR" sz="800" b="1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61389"/>
                  </a:ext>
                </a:extLst>
              </a:tr>
              <a:tr h="121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ÜLKEDEN İTHALATIMIZDAKİ BAŞLICA ÜRÜNLER</a:t>
                      </a:r>
                      <a:endParaRPr lang="tr-T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Demir-çelik hurdası: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1,28 milyar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Helikopter-uçak: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985,4 milyon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Turbojet</a:t>
                      </a: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gaz türbini: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896,1 milyon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Pamuk: 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704,1 milyon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 gazları:</a:t>
                      </a: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456 milyon $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1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(Kaynak: Bakanlık Bilgi Sistemi)</a:t>
                      </a:r>
                    </a:p>
                  </a:txBody>
                  <a:tcPr marL="43307" marR="4330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071401"/>
                  </a:ext>
                </a:extLst>
              </a:tr>
              <a:tr h="1054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HUKUKİ TİCARİ VE EKONOMİK ALTYAPI</a:t>
                      </a:r>
                      <a:endParaRPr lang="tr-T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07" marR="433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Yatırımların Karşılıklı Teşviki ve Korunması (03.12.1985)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Çifte Vergilendirmeyi Önleme (26.03.1996)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Ticaret ve Yatırım Çerçeve Anlaşması - TIFA (29.09.1999)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Türkiye-ABD Ekonomik ve Ticari Stratejik İşbirliği Çerçevesi -ETSİÇ (25.05.2010)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Türkiye-ABD İş Konseyi - TAİK (1985)</a:t>
                      </a:r>
                    </a:p>
                  </a:txBody>
                  <a:tcPr marL="43307" marR="433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12670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6340"/>
              </p:ext>
            </p:extLst>
          </p:nvPr>
        </p:nvGraphicFramePr>
        <p:xfrm>
          <a:off x="617176" y="1264305"/>
          <a:ext cx="5617539" cy="5106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044">
                  <a:extLst>
                    <a:ext uri="{9D8B030D-6E8A-4147-A177-3AD203B41FA5}">
                      <a16:colId xmlns:a16="http://schemas.microsoft.com/office/drawing/2014/main" val="1575926094"/>
                    </a:ext>
                  </a:extLst>
                </a:gridCol>
                <a:gridCol w="3952495">
                  <a:extLst>
                    <a:ext uri="{9D8B030D-6E8A-4147-A177-3AD203B41FA5}">
                      <a16:colId xmlns:a16="http://schemas.microsoft.com/office/drawing/2014/main" val="497632294"/>
                    </a:ext>
                  </a:extLst>
                </a:gridCol>
              </a:tblGrid>
              <a:tr h="485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GSYİH (Nominal)</a:t>
                      </a:r>
                      <a:endParaRPr lang="tr-T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22,32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trilyon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ABD Doları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tr-TR" sz="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Kaynak: IMF Data Mapper)</a:t>
                      </a:r>
                      <a:endParaRPr lang="tr-TR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29485"/>
                  </a:ext>
                </a:extLst>
              </a:tr>
              <a:tr h="581970">
                <a:tc>
                  <a:txBody>
                    <a:bodyPr/>
                    <a:lstStyle/>
                    <a:p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KİŞİ BAŞINA GSYİH (</a:t>
                      </a:r>
                      <a:r>
                        <a:rPr lang="tr-TR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</a:t>
                      </a: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/  BÜYÜME HIZI (%) (Reel)</a:t>
                      </a:r>
                      <a:endParaRPr lang="tr-TR" sz="1100" dirty="0"/>
                    </a:p>
                  </a:txBody>
                  <a:tcPr marL="51894" marR="518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67.430 ABD 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Doları / %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</a:t>
                      </a:r>
                      <a:r>
                        <a:rPr lang="tr-T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</a:t>
                      </a:r>
                      <a:endParaRPr lang="tr-T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Kaynak</a:t>
                      </a:r>
                      <a:r>
                        <a:rPr lang="tr-TR" sz="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 IMF Data Mapper</a:t>
                      </a:r>
                      <a:r>
                        <a:rPr lang="tr-TR" sz="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</a:txBody>
                  <a:tcPr marL="51894" marR="5189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56220"/>
                  </a:ext>
                </a:extLst>
              </a:tr>
              <a:tr h="681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İHRACAT - </a:t>
                      </a: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İTHALAT</a:t>
                      </a:r>
                      <a:endParaRPr lang="tr-TR" sz="1100" dirty="0"/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İhracat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tr-T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1,67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trilyon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 Doları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İthalat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tr-TR" sz="14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tr-TR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trilyon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ABD </a:t>
                      </a:r>
                      <a:r>
                        <a:rPr lang="en-US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Dolar</a:t>
                      </a:r>
                      <a:r>
                        <a:rPr lang="tr-T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Kaynak: </a:t>
                      </a:r>
                      <a:r>
                        <a:rPr lang="tr-TR" sz="8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Trademap</a:t>
                      </a:r>
                      <a:r>
                        <a:rPr lang="tr-TR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65694"/>
                  </a:ext>
                </a:extLst>
              </a:tr>
              <a:tr h="541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İHRACAT - BAŞLICA ÜLKELER</a:t>
                      </a:r>
                      <a:endParaRPr lang="tr-T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Kanada, Meksika, ÇHC, Japonya, Birleşik Krallık,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Türkiye (28inci)</a:t>
                      </a:r>
                      <a:r>
                        <a:rPr lang="tr-TR" sz="14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8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Kaynak: </a:t>
                      </a:r>
                      <a:r>
                        <a:rPr lang="tr-TR" sz="8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Trademap</a:t>
                      </a:r>
                      <a:r>
                        <a:rPr lang="tr-TR" sz="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800" b="1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078200"/>
                  </a:ext>
                </a:extLst>
              </a:tr>
              <a:tr h="541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İTHALAT - BAŞLICA ÜLKELER</a:t>
                      </a:r>
                      <a:endParaRPr lang="tr-T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ÇHC, Meksika, Kanada, Japonya, Almanya,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Türkiye 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(33üncü)</a:t>
                      </a:r>
                      <a:r>
                        <a:rPr lang="tr-TR" sz="14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8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Kaynak: </a:t>
                      </a:r>
                      <a:r>
                        <a:rPr lang="tr-TR" sz="8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Trademap</a:t>
                      </a:r>
                      <a:r>
                        <a:rPr lang="tr-TR" sz="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800" b="1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14033"/>
                  </a:ext>
                </a:extLst>
              </a:tr>
              <a:tr h="1198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İHRACAT - BAŞLICA ÜRÜNLER</a:t>
                      </a:r>
                      <a:endParaRPr lang="tr-T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Hava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Taşıtları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Uzay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Taşıtları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Aksam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Parçalar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130,4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milyar</a:t>
                      </a: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 Yağları (ham yağlar hariç)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94,2</a:t>
                      </a:r>
                      <a:r>
                        <a:rPr lang="tr-T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milyar</a:t>
                      </a:r>
                      <a:r>
                        <a:rPr lang="en-US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en-US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Motorlu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aşıtları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51,5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milyar</a:t>
                      </a: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 Y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47,2 milyar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Motorlu Taşıt Aksam ve Parçaları:</a:t>
                      </a:r>
                      <a:r>
                        <a:rPr lang="tr-T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45,5 milyar $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Kaynak: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Census Bureau</a:t>
                      </a:r>
                      <a:r>
                        <a:rPr lang="tr-TR" sz="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tr-TR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73328"/>
                  </a:ext>
                </a:extLst>
              </a:tr>
              <a:tr h="10620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İTHALAT- BAŞLICA ÜRÜNLER</a:t>
                      </a:r>
                      <a:endParaRPr lang="tr-T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Motorlu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1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aşıtları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 milyar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 Y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ğ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</a:t>
                      </a: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157,4 milyar $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Telefon, Ses ve Görüntü Cihazları: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109,4 milyar $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Otomatik Bilgi İşlem Makinaları:</a:t>
                      </a:r>
                      <a:r>
                        <a:rPr lang="tr-T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92,7 milyar $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r-T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İlaçlar:</a:t>
                      </a:r>
                      <a:r>
                        <a:rPr lang="tr-T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71,2 milyar $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Kaynak: </a:t>
                      </a:r>
                      <a:r>
                        <a:rPr lang="en-US" sz="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Census Bureau</a:t>
                      </a:r>
                      <a:r>
                        <a:rPr lang="tr-TR" sz="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tr-TR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94" marR="5189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61389"/>
                  </a:ext>
                </a:extLst>
              </a:tr>
            </a:tbl>
          </a:graphicData>
        </a:graphic>
      </p:graphicFrame>
      <p:pic>
        <p:nvPicPr>
          <p:cNvPr id="15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7" y="202072"/>
            <a:ext cx="1782781" cy="740520"/>
          </a:xfrm>
          <a:prstGeom prst="rect">
            <a:avLst/>
          </a:prstGeom>
        </p:spPr>
      </p:pic>
      <p:pic>
        <p:nvPicPr>
          <p:cNvPr id="17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7" y="202072"/>
            <a:ext cx="1782781" cy="740520"/>
          </a:xfrm>
          <a:prstGeom prst="rect">
            <a:avLst/>
          </a:prstGeom>
        </p:spPr>
      </p:pic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5</a:t>
            </a:fld>
            <a:endParaRPr lang="tr-TR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2576421" y="259764"/>
            <a:ext cx="8004493" cy="95608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ABD’DE YERLEŞİK TEMSİLCİLİKLERİMİZ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C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84" y="1763322"/>
            <a:ext cx="658342" cy="5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08408"/>
              </p:ext>
            </p:extLst>
          </p:nvPr>
        </p:nvGraphicFramePr>
        <p:xfrm>
          <a:off x="1650355" y="1432138"/>
          <a:ext cx="8930558" cy="4787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0916">
                  <a:extLst>
                    <a:ext uri="{9D8B030D-6E8A-4147-A177-3AD203B41FA5}">
                      <a16:colId xmlns:a16="http://schemas.microsoft.com/office/drawing/2014/main" val="4123744899"/>
                    </a:ext>
                  </a:extLst>
                </a:gridCol>
                <a:gridCol w="1950829">
                  <a:extLst>
                    <a:ext uri="{9D8B030D-6E8A-4147-A177-3AD203B41FA5}">
                      <a16:colId xmlns:a16="http://schemas.microsoft.com/office/drawing/2014/main" val="2669504102"/>
                    </a:ext>
                  </a:extLst>
                </a:gridCol>
                <a:gridCol w="2012065">
                  <a:extLst>
                    <a:ext uri="{9D8B030D-6E8A-4147-A177-3AD203B41FA5}">
                      <a16:colId xmlns:a16="http://schemas.microsoft.com/office/drawing/2014/main" val="2689145357"/>
                    </a:ext>
                  </a:extLst>
                </a:gridCol>
                <a:gridCol w="1936748">
                  <a:extLst>
                    <a:ext uri="{9D8B030D-6E8A-4147-A177-3AD203B41FA5}">
                      <a16:colId xmlns:a16="http://schemas.microsoft.com/office/drawing/2014/main" val="2461263725"/>
                    </a:ext>
                  </a:extLst>
                </a:gridCol>
              </a:tblGrid>
              <a:tr h="2925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Ticaret</a:t>
                      </a:r>
                      <a:r>
                        <a:rPr lang="tr-TR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Temsilciliği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Müşavir/Ataşe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Sorumluluk Alanı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E-posta Adresi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891328"/>
                  </a:ext>
                </a:extLst>
              </a:tr>
              <a:tr h="4730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 err="1">
                          <a:effectLst/>
                        </a:rPr>
                        <a:t>Vaşington</a:t>
                      </a:r>
                      <a:r>
                        <a:rPr lang="tr-TR" sz="1400" b="1" u="none" strike="noStrike" dirty="0">
                          <a:effectLst/>
                        </a:rPr>
                        <a:t> Ticaret </a:t>
                      </a:r>
                      <a:r>
                        <a:rPr lang="tr-TR" sz="1400" b="1" u="none" strike="noStrike" dirty="0" smtClean="0">
                          <a:effectLst/>
                        </a:rPr>
                        <a:t>Müşavirliği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Mustafa KOCA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Selman KURT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District of Columbia,  Maryland, Virginia, West Virginia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>
                          <a:effectLst/>
                          <a:hlinkClick r:id="rId6"/>
                        </a:rPr>
                        <a:t>vasington@ticaret.gov.tr</a:t>
                      </a:r>
                      <a:endParaRPr lang="tr-T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5213"/>
                  </a:ext>
                </a:extLst>
              </a:tr>
              <a:tr h="6307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Los Angeles Ticaret Ataşeliği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Yavuz MOLLASALİHOĞLU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Mehmet ÇETİK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Güney Kaliforniya, Arizona, Colorado, Utah, Hawaii ve Pasifik Adaları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>
                          <a:effectLst/>
                          <a:hlinkClick r:id="rId7"/>
                        </a:rPr>
                        <a:t>losangeles@ticaret.gov.tr</a:t>
                      </a:r>
                      <a:endParaRPr lang="tr-T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74634"/>
                  </a:ext>
                </a:extLst>
              </a:tr>
              <a:tr h="5153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Miami Ticaret Ataşeliği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Murat YARAT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Florida, Georgia, North Carolina, South Carolina, Puerto Rico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>
                          <a:effectLst/>
                          <a:hlinkClick r:id="rId8"/>
                        </a:rPr>
                        <a:t>miami@ticaret.gov.tr</a:t>
                      </a:r>
                      <a:endParaRPr lang="tr-T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49282"/>
                  </a:ext>
                </a:extLst>
              </a:tr>
              <a:tr h="4730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New York Ticaret Ataşeliği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Ahmet Selçuk NALBAT</a:t>
                      </a:r>
                      <a:br>
                        <a:rPr lang="tr-TR" sz="1200" u="none" strike="noStrike" dirty="0">
                          <a:effectLst/>
                        </a:rPr>
                      </a:br>
                      <a:r>
                        <a:rPr lang="tr-TR" sz="1200" u="none" strike="noStrike" dirty="0">
                          <a:effectLst/>
                        </a:rPr>
                        <a:t>İskender BALCI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New York, New Jersey, Delaware, Pennsylvania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>
                          <a:effectLst/>
                          <a:hlinkClick r:id="rId9"/>
                        </a:rPr>
                        <a:t>newyork@ticaret.gov.tr</a:t>
                      </a:r>
                      <a:endParaRPr lang="tr-T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87976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San Francisco Ticaret Ataşeliği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Los Angeles Ticaret Ataşeliği sorumludur.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Kuzey Kaliforniya, Nevada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>
                          <a:effectLst/>
                        </a:rPr>
                        <a:t> </a:t>
                      </a:r>
                      <a:endParaRPr lang="tr-T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903708"/>
                  </a:ext>
                </a:extLst>
              </a:tr>
              <a:tr h="9822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 err="1">
                          <a:effectLst/>
                        </a:rPr>
                        <a:t>Sikago</a:t>
                      </a:r>
                      <a:r>
                        <a:rPr lang="tr-TR" sz="1400" b="1" u="none" strike="noStrike" dirty="0">
                          <a:effectLst/>
                        </a:rPr>
                        <a:t> Ticaret Ataşeliği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Uğur </a:t>
                      </a:r>
                      <a:r>
                        <a:rPr lang="tr-TR" sz="1200" u="none" strike="noStrike" dirty="0" smtClean="0">
                          <a:effectLst/>
                        </a:rPr>
                        <a:t>ÖZTÜRK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Illinois, Indiana, Iowa, Kansas, Kentucky, Minnesota, Michigan, </a:t>
                      </a:r>
                      <a:r>
                        <a:rPr lang="tr-TR" sz="1200" u="none" strike="noStrike" dirty="0" err="1">
                          <a:effectLst/>
                        </a:rPr>
                        <a:t>Missouri</a:t>
                      </a:r>
                      <a:r>
                        <a:rPr lang="tr-TR" sz="1200" u="none" strike="noStrike" dirty="0">
                          <a:effectLst/>
                        </a:rPr>
                        <a:t>, Nebraska, North Dakota, Ohio, South Dakota ve Wisconsin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>
                          <a:effectLst/>
                          <a:hlinkClick r:id="rId10"/>
                        </a:rPr>
                        <a:t>sikago@ticaret.gov.tr</a:t>
                      </a:r>
                      <a:endParaRPr lang="tr-T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85855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Boston Ticaret Ataşeliği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New York Ticaret Ataşeliği sorumludur.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>
                          <a:effectLst/>
                        </a:rPr>
                        <a:t> </a:t>
                      </a:r>
                      <a:endParaRPr lang="tr-TR" sz="1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249248"/>
                  </a:ext>
                </a:extLst>
              </a:tr>
              <a:tr h="6307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Houston Ticaret Ataşeliği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Miami Ticaret Ataşeliği sorumludur.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effectLst/>
                        </a:rPr>
                        <a:t>Teksas, Arkansas, Louisiana, Oklahoma, Alabama, Mississipi, Tenessee, New Mexico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sng" strike="noStrike" dirty="0">
                          <a:effectLst/>
                          <a:hlinkClick r:id="rId11"/>
                        </a:rPr>
                        <a:t>houston@ticaret.gov.tr</a:t>
                      </a:r>
                      <a:endParaRPr lang="tr-TR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1" marR="8381" marT="838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4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7" y="202072"/>
            <a:ext cx="1782781" cy="740520"/>
          </a:xfrm>
          <a:prstGeom prst="rect">
            <a:avLst/>
          </a:prstGeom>
        </p:spPr>
      </p:pic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6</a:t>
            </a:fld>
            <a:endParaRPr lang="tr-TR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2576421" y="259764"/>
            <a:ext cx="8004493" cy="95608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 TİCARET MERKEZLERİ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10407" t="13425" r="4289" b="13451"/>
          <a:stretch/>
        </p:blipFill>
        <p:spPr>
          <a:xfrm>
            <a:off x="1182566" y="1520197"/>
            <a:ext cx="10029520" cy="483615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/>
          <a:srcRect l="18318" t="56686" r="44348" b="9495"/>
          <a:stretch/>
        </p:blipFill>
        <p:spPr>
          <a:xfrm>
            <a:off x="1182566" y="4477309"/>
            <a:ext cx="3687745" cy="187904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http://www.ttcenter.com.tr/files/images/content/buildings/us-newyork-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12" y="4477309"/>
            <a:ext cx="1409282" cy="187904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C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84" y="1763322"/>
            <a:ext cx="658342" cy="5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7" y="202072"/>
            <a:ext cx="1782781" cy="740520"/>
          </a:xfrm>
          <a:prstGeom prst="rect">
            <a:avLst/>
          </a:prstGeom>
        </p:spPr>
      </p:pic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7</a:t>
            </a:fld>
            <a:endParaRPr lang="tr-TR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2576421" y="259764"/>
            <a:ext cx="8820457" cy="95608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ÜLKEYE İHRACATIN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GELİŞTİRİLMESİ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İÇİN </a:t>
            </a:r>
            <a:b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EDİLMESİ GEREKEN HUSUSLAR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İçerik Yer Tutucusu 6"/>
          <p:cNvSpPr>
            <a:spLocks noGrp="1"/>
          </p:cNvSpPr>
          <p:nvPr>
            <p:ph idx="1"/>
          </p:nvPr>
        </p:nvSpPr>
        <p:spPr>
          <a:xfrm>
            <a:off x="434089" y="1905173"/>
            <a:ext cx="6157630" cy="3761853"/>
          </a:xfrm>
        </p:spPr>
        <p:txBody>
          <a:bodyPr>
            <a:normAutofit/>
          </a:bodyPr>
          <a:lstStyle/>
          <a:p>
            <a:pPr lvl="0"/>
            <a:r>
              <a:rPr lang="tr-TR" sz="2400" b="1" dirty="0" smtClean="0"/>
              <a:t>Ambalajlama</a:t>
            </a:r>
            <a:r>
              <a:rPr lang="tr-TR" sz="2400" b="1" dirty="0"/>
              <a:t>, Paketleme ve Etiketleme</a:t>
            </a:r>
          </a:p>
          <a:p>
            <a:pPr lvl="0"/>
            <a:r>
              <a:rPr lang="tr-TR" sz="2400" b="1" dirty="0"/>
              <a:t>Fikri, Sınai, Ticari Mülkiyet Hakları</a:t>
            </a:r>
          </a:p>
          <a:p>
            <a:pPr lvl="0"/>
            <a:r>
              <a:rPr lang="tr-TR" sz="2400" b="1" dirty="0"/>
              <a:t>Dağıtım Kanalları</a:t>
            </a:r>
          </a:p>
          <a:p>
            <a:pPr lvl="0"/>
            <a:r>
              <a:rPr lang="tr-TR" sz="2400" b="1" dirty="0" smtClean="0"/>
              <a:t>E-Ticaret</a:t>
            </a:r>
            <a:endParaRPr lang="tr-TR" sz="2400" b="1" dirty="0"/>
          </a:p>
          <a:p>
            <a:pPr lvl="0"/>
            <a:r>
              <a:rPr lang="tr-TR" sz="2400" b="1" dirty="0"/>
              <a:t>Tüketici Tercihleri</a:t>
            </a:r>
          </a:p>
          <a:p>
            <a:pPr lvl="0"/>
            <a:r>
              <a:rPr lang="tr-TR" sz="2400" b="1" dirty="0"/>
              <a:t>Reklam ve </a:t>
            </a:r>
            <a:r>
              <a:rPr lang="tr-TR" sz="2400" b="1" dirty="0" smtClean="0"/>
              <a:t>Promosyon</a:t>
            </a:r>
            <a:endParaRPr lang="tr-TR" sz="2400" b="1" dirty="0"/>
          </a:p>
        </p:txBody>
      </p:sp>
      <p:pic>
        <p:nvPicPr>
          <p:cNvPr id="13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19915"/>
              </p:ext>
            </p:extLst>
          </p:nvPr>
        </p:nvGraphicFramePr>
        <p:xfrm>
          <a:off x="6591719" y="2305553"/>
          <a:ext cx="4990681" cy="247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920">
                  <a:extLst>
                    <a:ext uri="{9D8B030D-6E8A-4147-A177-3AD203B41FA5}">
                      <a16:colId xmlns:a16="http://schemas.microsoft.com/office/drawing/2014/main" val="819737775"/>
                    </a:ext>
                  </a:extLst>
                </a:gridCol>
                <a:gridCol w="3065761">
                  <a:extLst>
                    <a:ext uri="{9D8B030D-6E8A-4147-A177-3AD203B41FA5}">
                      <a16:colId xmlns:a16="http://schemas.microsoft.com/office/drawing/2014/main" val="658337939"/>
                    </a:ext>
                  </a:extLst>
                </a:gridCol>
              </a:tblGrid>
              <a:tr h="1180774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</a:t>
                      </a:r>
                      <a:r>
                        <a:rPr lang="tr-TR" sz="2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TİCARETİ</a:t>
                      </a:r>
                      <a:endParaRPr lang="tr-TR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</a:t>
                      </a:r>
                      <a:r>
                        <a:rPr lang="tr-T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Mobilya</a:t>
                      </a:r>
                    </a:p>
                    <a:p>
                      <a:r>
                        <a:rPr lang="tr-T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03 Balık ve Deniz Ürünleri</a:t>
                      </a:r>
                    </a:p>
                    <a:p>
                      <a:r>
                        <a:rPr lang="tr-T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 Ayak</a:t>
                      </a:r>
                      <a:r>
                        <a:rPr lang="en-US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tr-T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abılar</a:t>
                      </a:r>
                    </a:p>
                    <a:p>
                      <a:r>
                        <a:rPr lang="tr-T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84-85 Makina ve Elektrikli Aletler</a:t>
                      </a:r>
                    </a:p>
                    <a:p>
                      <a:r>
                        <a:rPr lang="tr-T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 Deri </a:t>
                      </a:r>
                      <a:r>
                        <a:rPr lang="tr-TR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Ürünleri</a:t>
                      </a:r>
                      <a:endParaRPr lang="tr-T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89958"/>
                  </a:ext>
                </a:extLst>
              </a:tr>
              <a:tr h="1297999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HİZMET</a:t>
                      </a:r>
                      <a:r>
                        <a:rPr lang="tr-TR" sz="2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TİCARETİ</a:t>
                      </a:r>
                      <a:endParaRPr lang="tr-TR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Teknik Müşavirlik</a:t>
                      </a:r>
                    </a:p>
                    <a:p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Bilgi Teknolojileri</a:t>
                      </a:r>
                    </a:p>
                    <a:p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Finans Teknolojileri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io</a:t>
                      </a:r>
                      <a:r>
                        <a:rPr lang="tr-T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Teknoloji</a:t>
                      </a:r>
                      <a:endParaRPr lang="tr-T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tr-T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Oyun/Yazılım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6820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6591719" y="1905174"/>
            <a:ext cx="4990681" cy="400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POTANSİYEL SEKTÖRLER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509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7" y="202072"/>
            <a:ext cx="1782781" cy="740520"/>
          </a:xfrm>
          <a:prstGeom prst="rect">
            <a:avLst/>
          </a:prstGeom>
        </p:spPr>
      </p:pic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8</a:t>
            </a:fld>
            <a:endParaRPr lang="tr-TR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2576421" y="259764"/>
            <a:ext cx="8820457" cy="95608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YILINDA ABD’DE DESTEKLENECEK MİLLİ KATILIM FUARLARI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81416"/>
              </p:ext>
            </p:extLst>
          </p:nvPr>
        </p:nvGraphicFramePr>
        <p:xfrm>
          <a:off x="617176" y="1215852"/>
          <a:ext cx="10779703" cy="4464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314">
                  <a:extLst>
                    <a:ext uri="{9D8B030D-6E8A-4147-A177-3AD203B41FA5}">
                      <a16:colId xmlns:a16="http://schemas.microsoft.com/office/drawing/2014/main" val="1061740486"/>
                    </a:ext>
                  </a:extLst>
                </a:gridCol>
                <a:gridCol w="962989">
                  <a:extLst>
                    <a:ext uri="{9D8B030D-6E8A-4147-A177-3AD203B41FA5}">
                      <a16:colId xmlns:a16="http://schemas.microsoft.com/office/drawing/2014/main" val="2824524026"/>
                    </a:ext>
                  </a:extLst>
                </a:gridCol>
                <a:gridCol w="885083">
                  <a:extLst>
                    <a:ext uri="{9D8B030D-6E8A-4147-A177-3AD203B41FA5}">
                      <a16:colId xmlns:a16="http://schemas.microsoft.com/office/drawing/2014/main" val="1372300762"/>
                    </a:ext>
                  </a:extLst>
                </a:gridCol>
                <a:gridCol w="2159601">
                  <a:extLst>
                    <a:ext uri="{9D8B030D-6E8A-4147-A177-3AD203B41FA5}">
                      <a16:colId xmlns:a16="http://schemas.microsoft.com/office/drawing/2014/main" val="1395977525"/>
                    </a:ext>
                  </a:extLst>
                </a:gridCol>
                <a:gridCol w="1191912">
                  <a:extLst>
                    <a:ext uri="{9D8B030D-6E8A-4147-A177-3AD203B41FA5}">
                      <a16:colId xmlns:a16="http://schemas.microsoft.com/office/drawing/2014/main" val="4268430011"/>
                    </a:ext>
                  </a:extLst>
                </a:gridCol>
                <a:gridCol w="778873">
                  <a:extLst>
                    <a:ext uri="{9D8B030D-6E8A-4147-A177-3AD203B41FA5}">
                      <a16:colId xmlns:a16="http://schemas.microsoft.com/office/drawing/2014/main" val="420632393"/>
                    </a:ext>
                  </a:extLst>
                </a:gridCol>
                <a:gridCol w="1043595">
                  <a:extLst>
                    <a:ext uri="{9D8B030D-6E8A-4147-A177-3AD203B41FA5}">
                      <a16:colId xmlns:a16="http://schemas.microsoft.com/office/drawing/2014/main" val="3240962318"/>
                    </a:ext>
                  </a:extLst>
                </a:gridCol>
                <a:gridCol w="1031336">
                  <a:extLst>
                    <a:ext uri="{9D8B030D-6E8A-4147-A177-3AD203B41FA5}">
                      <a16:colId xmlns:a16="http://schemas.microsoft.com/office/drawing/2014/main" val="1611194451"/>
                    </a:ext>
                  </a:extLst>
                </a:gridCol>
              </a:tblGrid>
              <a:tr h="3717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FUAR ADI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BAŞLANGIÇ TARİHİ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BİTİŞ TARİHİ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KONUSU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ŞEHİR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ÜLKE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ORGANİZATÖR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BAŞVURU MERCİİ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99673"/>
                  </a:ext>
                </a:extLst>
              </a:tr>
              <a:tr h="274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PREMERE VISION NEW YORK OCAK </a:t>
                      </a:r>
                      <a:r>
                        <a:rPr lang="en-US" sz="1000" b="1" u="none" strike="noStrike" dirty="0" smtClean="0">
                          <a:effectLst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20.01.2020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21.01.2020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Tekstil, Kumaş, Deri ve Hazır Giyim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NEW YORK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UİB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UİB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2883600754"/>
                  </a:ext>
                </a:extLst>
              </a:tr>
              <a:tr h="13501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KBIS 2020 Uluslararası Mutfak ve Banyo Fuarı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21.01.2020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23.01.2020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Mutfak ve Banyo Aksesuarları, </a:t>
                      </a:r>
                      <a:r>
                        <a:rPr lang="tr-TR" sz="1000" u="none" strike="noStrike" dirty="0" err="1">
                          <a:effectLst/>
                        </a:rPr>
                        <a:t>Sıhhı</a:t>
                      </a:r>
                      <a:r>
                        <a:rPr lang="tr-TR" sz="1000" u="none" strike="noStrike" dirty="0">
                          <a:effectLst/>
                        </a:rPr>
                        <a:t> Tesisat, Zemin Kaplamaları, Ev Otomasyonu, Armatürler, Aydınlatma, Doğal Taş, Havalandırma, </a:t>
                      </a:r>
                      <a:r>
                        <a:rPr lang="tr-TR" sz="1000" u="none" strike="noStrike" dirty="0" err="1">
                          <a:effectLst/>
                        </a:rPr>
                        <a:t>Sereramik</a:t>
                      </a:r>
                      <a:r>
                        <a:rPr lang="tr-TR" sz="1000" u="none" strike="noStrike" dirty="0">
                          <a:effectLst/>
                        </a:rPr>
                        <a:t> Su </a:t>
                      </a:r>
                      <a:r>
                        <a:rPr lang="tr-TR" sz="1000" u="none" strike="noStrike" dirty="0" err="1">
                          <a:effectLst/>
                        </a:rPr>
                        <a:t>Filtrasyon</a:t>
                      </a:r>
                      <a:r>
                        <a:rPr lang="tr-TR" sz="1000" u="none" strike="noStrike" dirty="0">
                          <a:effectLst/>
                        </a:rPr>
                        <a:t> Sistemleri, Mutfak ve Banyo Dolapları, Yapı Malzemeleri, Beyaz Eşya, Mutfak Banyo Teknolojileri, Mobilya Yan Sanayi Ürünleri 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LAS VEGAS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AKİB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AKİB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68465148"/>
                  </a:ext>
                </a:extLst>
              </a:tr>
              <a:tr h="2454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1'inci </a:t>
                      </a:r>
                      <a:r>
                        <a:rPr lang="tr-TR" sz="1000" b="1" u="none" strike="noStrike" dirty="0" err="1">
                          <a:effectLst/>
                        </a:rPr>
                        <a:t>Sektörel</a:t>
                      </a:r>
                      <a:r>
                        <a:rPr lang="tr-TR" sz="1000" b="1" u="none" strike="noStrike" dirty="0">
                          <a:effectLst/>
                        </a:rPr>
                        <a:t> Türk İhraç Ürünleri Fuarı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21.01.2020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22.01.2020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Tekstil ve Hammaddeleri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NEW YORK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İTKİB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İTKİB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4213452919"/>
                  </a:ext>
                </a:extLst>
              </a:tr>
              <a:tr h="57019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MAGIC FEBRUARY (TÜM ALT BÖLÜMLERİYLE)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04.02.2020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07.02.2020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Bay Bayan Hazır Giyim Çocuk Giyim İç Çamaşır Deri Konfeksiyon ve Aksesuar Ayakkabı Tekstil Ürünleri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LAS VEGAS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İTKİB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İTKİB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1160665225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 err="1">
                          <a:effectLst/>
                        </a:rPr>
                        <a:t>Coterie</a:t>
                      </a:r>
                      <a:r>
                        <a:rPr lang="tr-TR" sz="1000" b="1" u="none" strike="noStrike" dirty="0">
                          <a:effectLst/>
                        </a:rPr>
                        <a:t> (TÜM ALT BÖLÜMLERİYLE)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11.02.2020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13.02.2020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Bayan Çocuk Hazır Giyimi, İç Çamaşırı, Deri ve Konfeksiyon ve Aksesuar, Ayakkabı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NEW YORK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İTKİB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İTKİB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570573110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 err="1">
                          <a:effectLst/>
                        </a:rPr>
                        <a:t>Premiere</a:t>
                      </a:r>
                      <a:r>
                        <a:rPr lang="tr-TR" sz="1000" b="1" u="none" strike="noStrike" dirty="0">
                          <a:effectLst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</a:rPr>
                        <a:t>Vision</a:t>
                      </a:r>
                      <a:r>
                        <a:rPr lang="tr-TR" sz="1000" b="1" u="none" strike="noStrike" dirty="0">
                          <a:effectLst/>
                        </a:rPr>
                        <a:t> Sports 2020-1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12.02.2020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13.02.2020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Kumaş, İplik, Tasarım, Giyimlik Spor Kumaşı, Spor Giysileri, Ayakkabı ve Aksesuar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PORTLAND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UİB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UİB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1172362532"/>
                  </a:ext>
                </a:extLst>
              </a:tr>
              <a:tr h="15683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LA TEXTILE 2020-1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04.03.2020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06.03.2020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Tekstil, Kumaş, Aksesuar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LOS ANGELES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UİB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UİB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1391635316"/>
                  </a:ext>
                </a:extLst>
              </a:tr>
              <a:tr h="15683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CONEXPO CON AGG 2020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10.03.2020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14.03.2020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Yapı Sanayi ve Makineleri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LAS VEGAS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SENEXPO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OAİB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3925320188"/>
                  </a:ext>
                </a:extLst>
              </a:tr>
              <a:tr h="408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The Inspired Home Show 2020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14.03.2020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17.03.2020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Mutfak ve Ev Eşyaları, Hediyelik Ürünler ve Küçük Elektrikli Ev Aletleri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ŞİKAGO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ABD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İMMİB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İMMİB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54" marR="6154" marT="6154" marB="0" anchor="ctr"/>
                </a:tc>
                <a:extLst>
                  <a:ext uri="{0D108BD9-81ED-4DB2-BD59-A6C34878D82A}">
                    <a16:rowId xmlns:a16="http://schemas.microsoft.com/office/drawing/2014/main" val="3333517343"/>
                  </a:ext>
                </a:extLst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617175" y="5798146"/>
            <a:ext cx="9059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2020 yılında Bakanlığımızca desteklenecek ABD’de düzenlenen fuarların listesine </a:t>
            </a:r>
            <a:r>
              <a:rPr lang="tr-TR" dirty="0" smtClean="0">
                <a:hlinkClick r:id="rId6"/>
              </a:rPr>
              <a:t>https</a:t>
            </a:r>
            <a:r>
              <a:rPr lang="tr-TR" dirty="0">
                <a:hlinkClick r:id="rId6"/>
              </a:rPr>
              <a:t>://</a:t>
            </a:r>
            <a:r>
              <a:rPr lang="tr-TR" dirty="0" smtClean="0">
                <a:hlinkClick r:id="rId6"/>
              </a:rPr>
              <a:t>ticaret.gov.tr/ihracat/fuarlar/2020-yili-destek-kapsamina-alinan-yurt-disi-fuarlar</a:t>
            </a:r>
            <a:r>
              <a:rPr lang="tr-TR" dirty="0" smtClean="0"/>
              <a:t>   adresinden ulaşılabilmektedir.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2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caret Bakanlığı Logo Yatay Kullanım T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7" y="202072"/>
            <a:ext cx="1782781" cy="740520"/>
          </a:xfrm>
          <a:prstGeom prst="rect">
            <a:avLst/>
          </a:prstGeom>
        </p:spPr>
      </p:pic>
      <p:cxnSp>
        <p:nvCxnSpPr>
          <p:cNvPr id="5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2AF-D1F9-475F-9859-5B8206A91ACC}" type="slidenum">
              <a:rPr lang="tr-TR" smtClean="0"/>
              <a:t>9</a:t>
            </a:fld>
            <a:endParaRPr lang="tr-TR" dirty="0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2576421" y="259764"/>
            <a:ext cx="8820457" cy="95608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KAYNAKLAR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turkey logosu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9458" r="21887" b="23901"/>
          <a:stretch/>
        </p:blipFill>
        <p:spPr bwMode="auto">
          <a:xfrm>
            <a:off x="10825231" y="306398"/>
            <a:ext cx="957104" cy="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4693"/>
              </p:ext>
            </p:extLst>
          </p:nvPr>
        </p:nvGraphicFramePr>
        <p:xfrm>
          <a:off x="617177" y="1376707"/>
          <a:ext cx="7160247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61">
                  <a:extLst>
                    <a:ext uri="{9D8B030D-6E8A-4147-A177-3AD203B41FA5}">
                      <a16:colId xmlns:a16="http://schemas.microsoft.com/office/drawing/2014/main" val="432594603"/>
                    </a:ext>
                  </a:extLst>
                </a:gridCol>
                <a:gridCol w="1671018">
                  <a:extLst>
                    <a:ext uri="{9D8B030D-6E8A-4147-A177-3AD203B41FA5}">
                      <a16:colId xmlns:a16="http://schemas.microsoft.com/office/drawing/2014/main" val="3979858472"/>
                    </a:ext>
                  </a:extLst>
                </a:gridCol>
                <a:gridCol w="4345468">
                  <a:extLst>
                    <a:ext uri="{9D8B030D-6E8A-4147-A177-3AD203B41FA5}">
                      <a16:colId xmlns:a16="http://schemas.microsoft.com/office/drawing/2014/main" val="6553779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tr-TR" sz="1600" dirty="0" smtClean="0"/>
                        <a:t>KAYNAKLAR</a:t>
                      </a:r>
                      <a:endParaRPr lang="tr-TR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200" dirty="0" smtClean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+mj-lt"/>
                        </a:rPr>
                        <a:t>Ticaret Bakanlığı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Ülke Profili</a:t>
                      </a:r>
                      <a:endParaRPr lang="tr-T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https://ticaret.gov.tr/yurtdisi-teskilati/kuzey-amerika/abd/genel-bilgiler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70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+mj-lt"/>
                        </a:rPr>
                        <a:t>TİM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Dış Ticaret Hacminde 100 Milyar Dolar Hedeflenen ABD Ülke Analizi Raporu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https://www.tim.org.tr/files/downloads/duyuru/D%C4%B1%C5%9F%20Ticarette%2075%20Milyar%20Dolar%20hedeflenen%20%20ABD%20%C3%9Clke%20Analizi.pdf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99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+mj-lt"/>
                        </a:rPr>
                        <a:t>DEİK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DEİK Türk-Amerikan İş Konseyi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https://deik.org.tr/turkiye-amerika-is-konseyleri-turkiye-abd-is-konseyi?pm=66&amp;sm=kunye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11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+mj-lt"/>
                        </a:rPr>
                        <a:t>Gümrük Vergileri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ABD Gümrük Vergileri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http://www.usitc.gov/tata/hts/index.htm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03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+mj-lt"/>
                        </a:rPr>
                        <a:t>Gümrük İdaresi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ABD Gümrük ve Sınır Koruma Kurumu (</a:t>
                      </a:r>
                      <a:r>
                        <a:rPr lang="tr-TR" sz="1200" dirty="0" err="1" smtClean="0">
                          <a:solidFill>
                            <a:srgbClr val="212529"/>
                          </a:solidFill>
                          <a:latin typeface="+mj-lt"/>
                        </a:rPr>
                        <a:t>U.S.Customs</a:t>
                      </a: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rgbClr val="212529"/>
                          </a:solidFill>
                          <a:latin typeface="+mj-lt"/>
                        </a:rPr>
                        <a:t>and</a:t>
                      </a: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rgbClr val="212529"/>
                          </a:solidFill>
                          <a:latin typeface="+mj-lt"/>
                        </a:rPr>
                        <a:t>Border</a:t>
                      </a: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 </a:t>
                      </a:r>
                      <a:r>
                        <a:rPr lang="tr-TR" sz="1200" dirty="0" err="1" smtClean="0">
                          <a:solidFill>
                            <a:srgbClr val="212529"/>
                          </a:solidFill>
                          <a:latin typeface="+mj-lt"/>
                        </a:rPr>
                        <a:t>Protection</a:t>
                      </a: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)</a:t>
                      </a:r>
                      <a:endParaRPr lang="tr-TR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http://www.cbp.gov/</a:t>
                      </a:r>
                      <a:endParaRPr lang="tr-TR" sz="1200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09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+mj-lt"/>
                        </a:rPr>
                        <a:t>Vergi Oranları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Eyalet Bazında Vergiler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http://taxfoundation.org/ </a:t>
                      </a:r>
                      <a:endParaRPr lang="tr-TR" sz="1200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174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212529"/>
                          </a:solidFill>
                          <a:latin typeface="+mj-lt"/>
                        </a:rPr>
                        <a:t>Serbest Ticaret Anlaşmaları 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ABD Ticaret Temsilciliği</a:t>
                      </a:r>
                      <a:r>
                        <a:rPr lang="tr-TR" sz="1200" baseline="0" dirty="0" smtClean="0">
                          <a:latin typeface="+mj-lt"/>
                        </a:rPr>
                        <a:t> web sitesi</a:t>
                      </a:r>
                      <a:endParaRPr lang="tr-TR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http://www.ustr.gov/trade-agreements/free-trade-agreements </a:t>
                      </a:r>
                      <a:endParaRPr lang="tr-TR" sz="1200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03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latin typeface="+mj-lt"/>
                        </a:rPr>
                        <a:t>Standartlar</a:t>
                      </a:r>
                      <a:endParaRPr lang="tr-TR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+mj-lt"/>
                        </a:rPr>
                        <a:t>Ürün bazında uygulanan standartlar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http://www.nist.gov/standardsgov/findingstandards.cfm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212529"/>
                          </a:solidFill>
                          <a:latin typeface="+mj-lt"/>
                        </a:rPr>
                        <a:t>http://gsi.nist.gov/global/index.cfm/L1-5/L2-44/A-171 http://www.ansi.org/standards_activities/domestic_programs/overview.aspx?menuid=3</a:t>
                      </a:r>
                      <a:endParaRPr lang="tr-TR" sz="1200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006191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19596"/>
              </p:ext>
            </p:extLst>
          </p:nvPr>
        </p:nvGraphicFramePr>
        <p:xfrm>
          <a:off x="8060398" y="1376707"/>
          <a:ext cx="3243385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385">
                  <a:extLst>
                    <a:ext uri="{9D8B030D-6E8A-4147-A177-3AD203B41FA5}">
                      <a16:colId xmlns:a16="http://schemas.microsoft.com/office/drawing/2014/main" val="681556686"/>
                    </a:ext>
                  </a:extLst>
                </a:gridCol>
              </a:tblGrid>
              <a:tr h="46572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İLGİLİ KURUMLAR</a:t>
                      </a:r>
                      <a:endParaRPr lang="tr-TR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51499"/>
                  </a:ext>
                </a:extLst>
              </a:tr>
              <a:tr h="4573638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Türk - Amerikan Ticaret Sanayi Odası</a:t>
                      </a:r>
                    </a:p>
                    <a:p>
                      <a:r>
                        <a:rPr lang="tr-TR" sz="1200" dirty="0" smtClean="0"/>
                        <a:t>ABD Ticaret Bakanlığı</a:t>
                      </a:r>
                    </a:p>
                    <a:p>
                      <a:r>
                        <a:rPr lang="tr-TR" sz="1200" dirty="0" smtClean="0"/>
                        <a:t>ABD Ticaret Bakanlığı Uluslararası Ticaret Yönetimi</a:t>
                      </a:r>
                    </a:p>
                    <a:p>
                      <a:r>
                        <a:rPr lang="tr-TR" sz="1200" dirty="0" smtClean="0"/>
                        <a:t>ABD Tekstil ve Giyim Bürosu</a:t>
                      </a:r>
                    </a:p>
                    <a:p>
                      <a:r>
                        <a:rPr lang="tr-TR" sz="1200" dirty="0" smtClean="0"/>
                        <a:t>ABD Ekonomik Analiz Bürosu</a:t>
                      </a:r>
                    </a:p>
                    <a:p>
                      <a:r>
                        <a:rPr lang="tr-TR" sz="1200" dirty="0" smtClean="0"/>
                        <a:t>ABD Gümrük Bürosu</a:t>
                      </a:r>
                    </a:p>
                    <a:p>
                      <a:r>
                        <a:rPr lang="tr-TR" sz="1200" dirty="0" smtClean="0"/>
                        <a:t>ABD Ticaret Temsilciliği</a:t>
                      </a:r>
                    </a:p>
                    <a:p>
                      <a:r>
                        <a:rPr lang="tr-TR" sz="1200" dirty="0" smtClean="0"/>
                        <a:t>ABD Sayım Bürosu (İstatistik Bilgileri)</a:t>
                      </a:r>
                    </a:p>
                    <a:p>
                      <a:r>
                        <a:rPr lang="tr-TR" sz="1200" dirty="0" smtClean="0"/>
                        <a:t>ABD Tarım Dış Ticareti Teşkilatı</a:t>
                      </a:r>
                    </a:p>
                    <a:p>
                      <a:r>
                        <a:rPr lang="tr-TR" sz="1200" dirty="0" smtClean="0"/>
                        <a:t>ABD Tarım Bakanlığı</a:t>
                      </a:r>
                    </a:p>
                    <a:p>
                      <a:r>
                        <a:rPr lang="tr-TR" sz="1200" dirty="0" smtClean="0"/>
                        <a:t>ABD Gıda ve İlaç İdaresi</a:t>
                      </a:r>
                    </a:p>
                    <a:p>
                      <a:r>
                        <a:rPr lang="tr-TR" sz="1200" dirty="0" smtClean="0"/>
                        <a:t>ABD Dışişleri Bakanlığı</a:t>
                      </a:r>
                    </a:p>
                    <a:p>
                      <a:r>
                        <a:rPr lang="tr-TR" sz="1200" dirty="0" smtClean="0"/>
                        <a:t>ABD Eximbank</a:t>
                      </a:r>
                    </a:p>
                    <a:p>
                      <a:r>
                        <a:rPr lang="tr-TR" sz="1200" dirty="0" smtClean="0"/>
                        <a:t>ABD Uluslararası Ticaret Komisyonu</a:t>
                      </a:r>
                    </a:p>
                    <a:p>
                      <a:r>
                        <a:rPr lang="tr-TR" sz="1200" dirty="0" smtClean="0"/>
                        <a:t>Yurtdışı  Özel Yatırım Kurumu</a:t>
                      </a:r>
                    </a:p>
                    <a:p>
                      <a:endParaRPr lang="tr-TR" sz="1200" dirty="0" smtClean="0"/>
                    </a:p>
                    <a:p>
                      <a:r>
                        <a:rPr lang="tr-TR" sz="1200" dirty="0" smtClean="0"/>
                        <a:t>https://ticaret.gov.tr/yurtdisi-teskilati/kuzey-amerika/abd/faydali-linkler/faydali-linkler/faydali-linkler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5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1346</Words>
  <Application>Microsoft Office PowerPoint</Application>
  <PresentationFormat>Geniş ekran</PresentationFormat>
  <Paragraphs>350</Paragraphs>
  <Slides>10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1_Ofis Teması</vt:lpstr>
      <vt:lpstr>PowerPoint Sunusu</vt:lpstr>
      <vt:lpstr>A.B.D.</vt:lpstr>
      <vt:lpstr>TEMEL GÖSTERGELER</vt:lpstr>
      <vt:lpstr>ÜLKENİN DIŞ TİCARETİ / TÜRKİYE İLE TİCARET</vt:lpstr>
      <vt:lpstr>ABD’DE YERLEŞİK TEMSİLCİLİKLERİMİZ</vt:lpstr>
      <vt:lpstr>TÜRK TİCARET MERKEZLERİ</vt:lpstr>
      <vt:lpstr>ÜLKEYE İHRACATIN GELİŞTİRİLMESİ İÇİN  DİKKAT EDİLMESİ GEREKEN HUSUSLAR</vt:lpstr>
      <vt:lpstr>2020 YILINDA ABD’DE DESTEKLENECEK MİLLİ KATILIM FUARLARI</vt:lpstr>
      <vt:lpstr>KAYNAKLAR</vt:lpstr>
      <vt:lpstr>PowerPoint Sunusu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BAŞTAŞ</dc:creator>
  <cp:lastModifiedBy>Evren Subaşı</cp:lastModifiedBy>
  <cp:revision>76</cp:revision>
  <cp:lastPrinted>2019-12-04T11:54:21Z</cp:lastPrinted>
  <dcterms:created xsi:type="dcterms:W3CDTF">2019-12-04T11:32:46Z</dcterms:created>
  <dcterms:modified xsi:type="dcterms:W3CDTF">2020-01-22T12:04:32Z</dcterms:modified>
</cp:coreProperties>
</file>