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BA78-A123-4E7B-B58F-474AF1FA14B9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4BC4-2789-4DE9-BAA5-6D314AC43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69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4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16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33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22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45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40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691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52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45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57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15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797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895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590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335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98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71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541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411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2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88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51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05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33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78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50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90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1"/>
            <a:ext cx="12192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858838"/>
            <a:ext cx="121920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6524626"/>
            <a:ext cx="12192000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4803459" y="6541154"/>
            <a:ext cx="2610484" cy="2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İHRACAT GENEL MÜDÜRLÜĞÜ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7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0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3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5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8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98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9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8235FD-DAC5-49B8-918A-57AB6E903E2B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8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tif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za.gov.ph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finder.tariffcommission.gov.ph/index.php?page=tariff-finder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ild.gov.ph/Home/Projects" TargetMode="External"/><Relationship Id="rId5" Type="http://schemas.openxmlformats.org/officeDocument/2006/relationships/hyperlink" Target="https://ppp.gov.ph/list-of-projects/" TargetMode="External"/><Relationship Id="rId4" Type="http://schemas.openxmlformats.org/officeDocument/2006/relationships/hyperlink" Target="https://www.philgeps.gov.ph/" TargetMode="External"/><Relationship Id="rId9" Type="http://schemas.openxmlformats.org/officeDocument/2006/relationships/hyperlink" Target="http://boi.gov.ph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odg@peza.gov.ph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francis@info.com.p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tbmnl@gmail.com" TargetMode="External"/><Relationship Id="rId5" Type="http://schemas.openxmlformats.org/officeDocument/2006/relationships/hyperlink" Target="http://www.boi.gov.ph/" TargetMode="External"/><Relationship Id="rId10" Type="http://schemas.openxmlformats.org/officeDocument/2006/relationships/hyperlink" Target="http://www.peza.gov.ph/" TargetMode="External"/><Relationship Id="rId4" Type="http://schemas.openxmlformats.org/officeDocument/2006/relationships/hyperlink" Target="mailto:bossac@boi.gov.ph" TargetMode="External"/><Relationship Id="rId9" Type="http://schemas.openxmlformats.org/officeDocument/2006/relationships/hyperlink" Target="mailto:info@peza.gov.p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ik.org.tr/" TargetMode="External"/><Relationship Id="rId5" Type="http://schemas.openxmlformats.org/officeDocument/2006/relationships/hyperlink" Target="mailto:info@deik.org.tr" TargetMode="External"/><Relationship Id="rId4" Type="http://schemas.openxmlformats.org/officeDocument/2006/relationships/hyperlink" Target="mailto:mltc-sales@pldtdsl.ne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nila@ticaret.gov.tr" TargetMode="External"/><Relationship Id="rId5" Type="http://schemas.openxmlformats.org/officeDocument/2006/relationships/hyperlink" Target="mailto:ozturkha@ticaret.gov.tr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59" y="1116711"/>
            <a:ext cx="4079681" cy="123401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756751" y="3390131"/>
            <a:ext cx="474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TÜRKİYE FİLİPİNLER TİCARİ İLİŞKİLERİ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511407" y="4635037"/>
            <a:ext cx="323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HALİL ÖZTÜRK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Ticaret Uzmanı</a:t>
            </a:r>
          </a:p>
        </p:txBody>
      </p:sp>
    </p:spTree>
    <p:extLst>
      <p:ext uri="{BB962C8B-B14F-4D97-AF65-F5344CB8AC3E}">
        <p14:creationId xmlns:p14="http://schemas.microsoft.com/office/powerpoint/2010/main" val="393042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9309" y="1843994"/>
            <a:ext cx="1004382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2004</a:t>
            </a:r>
            <a:r>
              <a:rPr lang="en-PH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	– Manila Trade Office was established</a:t>
            </a:r>
          </a:p>
          <a:p>
            <a:pPr marL="457200" lvl="0" indent="-457200" algn="just">
              <a:lnSpc>
                <a:spcPct val="110000"/>
              </a:lnSpc>
              <a:spcBef>
                <a:spcPts val="0"/>
              </a:spcBef>
              <a:buAutoNum type="arabicPlain" startAt="2004"/>
            </a:pPr>
            <a:endParaRPr lang="en-PH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PH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2015</a:t>
            </a:r>
            <a:r>
              <a:rPr lang="en-PH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	– Turkish Airlines began flying directly to Manila in March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	– Turkish Development Agency (TIKA) opened its Manila office in April</a:t>
            </a:r>
            <a:endParaRPr lang="tr-T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2018 </a:t>
            </a:r>
            <a:r>
              <a:rPr lang="tr-T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– First </a:t>
            </a:r>
            <a:r>
              <a:rPr lang="tr-TR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Joint</a:t>
            </a:r>
            <a:r>
              <a:rPr lang="tr-T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Economic</a:t>
            </a:r>
            <a:r>
              <a:rPr lang="tr-T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Commission</a:t>
            </a:r>
            <a:r>
              <a:rPr lang="tr-T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Meeting </a:t>
            </a:r>
            <a:r>
              <a:rPr lang="tr-TR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held</a:t>
            </a:r>
            <a:r>
              <a:rPr lang="tr-T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in Ankara</a:t>
            </a:r>
            <a:endParaRPr lang="en-PH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595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267" y="500061"/>
            <a:ext cx="10515600" cy="1325563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Agreements </a:t>
            </a:r>
            <a:r>
              <a:rPr lang="tr-TR" sz="4000" dirty="0">
                <a:latin typeface="Century Gothic" panose="020B0502020202020204" pitchFamily="34" charset="0"/>
              </a:rPr>
              <a:t>S</a:t>
            </a:r>
            <a:r>
              <a:rPr lang="en-PH" sz="4000" dirty="0" err="1">
                <a:latin typeface="Century Gothic" panose="020B0502020202020204" pitchFamily="34" charset="0"/>
              </a:rPr>
              <a:t>ign</a:t>
            </a:r>
            <a:r>
              <a:rPr lang="tr-TR" sz="4000" dirty="0" err="1">
                <a:latin typeface="Century Gothic" panose="020B0502020202020204" pitchFamily="34" charset="0"/>
              </a:rPr>
              <a:t>ed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59721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Century Gothic" panose="020B0502020202020204" pitchFamily="34" charset="0"/>
              </a:rPr>
              <a:t>PH-Turkey Trade </a:t>
            </a:r>
            <a:r>
              <a:rPr lang="tr-TR" sz="2000" dirty="0" err="1">
                <a:latin typeface="Century Gothic" panose="020B0502020202020204" pitchFamily="34" charset="0"/>
              </a:rPr>
              <a:t>Agreement</a:t>
            </a:r>
            <a:r>
              <a:rPr lang="tr-TR" sz="2000" dirty="0">
                <a:latin typeface="Century Gothic" panose="020B0502020202020204" pitchFamily="34" charset="0"/>
              </a:rPr>
              <a:t> (Sign.:1995 Impl.:1996)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tr-TR" sz="2000" dirty="0" err="1">
                <a:latin typeface="Century Gothic" panose="020B0502020202020204" pitchFamily="34" charset="0"/>
              </a:rPr>
              <a:t>Agreement</a:t>
            </a:r>
            <a:r>
              <a:rPr lang="tr-TR" sz="2000" dirty="0">
                <a:latin typeface="Century Gothic" panose="020B0502020202020204" pitchFamily="34" charset="0"/>
              </a:rPr>
              <a:t> on </a:t>
            </a:r>
            <a:r>
              <a:rPr lang="tr-TR" sz="2000" dirty="0" err="1">
                <a:latin typeface="Century Gothic" panose="020B0502020202020204" pitchFamily="34" charset="0"/>
              </a:rPr>
              <a:t>Economic</a:t>
            </a:r>
            <a:r>
              <a:rPr lang="tr-TR" sz="2000" dirty="0">
                <a:latin typeface="Century Gothic" panose="020B0502020202020204" pitchFamily="34" charset="0"/>
              </a:rPr>
              <a:t>, Trade and Technical </a:t>
            </a:r>
            <a:r>
              <a:rPr lang="tr-TR" sz="2000" dirty="0" err="1">
                <a:latin typeface="Century Gothic" panose="020B0502020202020204" pitchFamily="34" charset="0"/>
              </a:rPr>
              <a:t>Cooperation</a:t>
            </a:r>
            <a:r>
              <a:rPr lang="tr-TR" sz="2000" dirty="0">
                <a:latin typeface="Century Gothic" panose="020B0502020202020204" pitchFamily="34" charset="0"/>
              </a:rPr>
              <a:t> (1999)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Bilateral Investment Protection and Promotion Agreement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Agreement for the Avoidance of Double Taxation and Prevention of Fiscal Evasion with Respect to Taxes on Income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Civil Aviation Agreement</a:t>
            </a:r>
          </a:p>
        </p:txBody>
      </p:sp>
    </p:spTree>
    <p:extLst>
      <p:ext uri="{BB962C8B-B14F-4D97-AF65-F5344CB8AC3E}">
        <p14:creationId xmlns:p14="http://schemas.microsoft.com/office/powerpoint/2010/main" val="266379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Cooperation Agreement Between </a:t>
            </a:r>
            <a:r>
              <a:rPr lang="en-US" sz="2000" dirty="0" err="1">
                <a:latin typeface="Century Gothic" panose="020B0502020202020204" pitchFamily="34" charset="0"/>
              </a:rPr>
              <a:t>Anadolu</a:t>
            </a:r>
            <a:r>
              <a:rPr lang="en-US" sz="2000" dirty="0">
                <a:latin typeface="Century Gothic" panose="020B0502020202020204" pitchFamily="34" charset="0"/>
              </a:rPr>
              <a:t> Agency (AA) and the Philippines News Agency (PNA)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Agreement on the Cooperation in the Field of Tourism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tr-TR" sz="2000" dirty="0" err="1">
                <a:latin typeface="Century Gothic" panose="020B0502020202020204" pitchFamily="34" charset="0"/>
              </a:rPr>
              <a:t>MoU</a:t>
            </a:r>
            <a:r>
              <a:rPr lang="tr-TR" sz="2000" dirty="0">
                <a:latin typeface="Century Gothic" panose="020B0502020202020204" pitchFamily="34" charset="0"/>
              </a:rPr>
              <a:t> on Agricultural </a:t>
            </a:r>
            <a:r>
              <a:rPr lang="tr-TR" sz="2000" dirty="0" err="1">
                <a:latin typeface="Century Gothic" panose="020B0502020202020204" pitchFamily="34" charset="0"/>
              </a:rPr>
              <a:t>Cooperation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r>
              <a:rPr lang="tr-TR" sz="2000" dirty="0" err="1">
                <a:latin typeface="Century Gothic" panose="020B0502020202020204" pitchFamily="34" charset="0"/>
              </a:rPr>
              <a:t>MoU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between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Presidency</a:t>
            </a:r>
            <a:r>
              <a:rPr lang="tr-TR" sz="2000" dirty="0">
                <a:latin typeface="Century Gothic" panose="020B0502020202020204" pitchFamily="34" charset="0"/>
              </a:rPr>
              <a:t> of the </a:t>
            </a:r>
            <a:r>
              <a:rPr lang="tr-TR" sz="2000" dirty="0" err="1">
                <a:latin typeface="Century Gothic" panose="020B0502020202020204" pitchFamily="34" charset="0"/>
              </a:rPr>
              <a:t>Republic</a:t>
            </a:r>
            <a:r>
              <a:rPr lang="tr-TR" sz="2000" dirty="0">
                <a:latin typeface="Century Gothic" panose="020B0502020202020204" pitchFamily="34" charset="0"/>
              </a:rPr>
              <a:t> of Turkey </a:t>
            </a:r>
            <a:r>
              <a:rPr lang="tr-TR" sz="2000" dirty="0" err="1">
                <a:latin typeface="Century Gothic" panose="020B0502020202020204" pitchFamily="34" charset="0"/>
              </a:rPr>
              <a:t>Investment</a:t>
            </a:r>
            <a:r>
              <a:rPr lang="tr-TR" sz="2000" dirty="0">
                <a:latin typeface="Century Gothic" panose="020B0502020202020204" pitchFamily="34" charset="0"/>
              </a:rPr>
              <a:t> Office and Board of </a:t>
            </a:r>
            <a:r>
              <a:rPr lang="tr-TR" sz="2000" dirty="0" err="1">
                <a:latin typeface="Century Gothic" panose="020B0502020202020204" pitchFamily="34" charset="0"/>
              </a:rPr>
              <a:t>Investments</a:t>
            </a:r>
            <a:r>
              <a:rPr lang="tr-TR" sz="2000" dirty="0">
                <a:latin typeface="Century Gothic" panose="020B0502020202020204" pitchFamily="34" charset="0"/>
              </a:rPr>
              <a:t> of the </a:t>
            </a:r>
            <a:r>
              <a:rPr lang="tr-TR" sz="2000" dirty="0" err="1">
                <a:latin typeface="Century Gothic" panose="020B0502020202020204" pitchFamily="34" charset="0"/>
              </a:rPr>
              <a:t>Republic</a:t>
            </a:r>
            <a:r>
              <a:rPr lang="tr-TR" sz="2000" dirty="0">
                <a:latin typeface="Century Gothic" panose="020B0502020202020204" pitchFamily="34" charset="0"/>
              </a:rPr>
              <a:t> of </a:t>
            </a:r>
            <a:r>
              <a:rPr lang="tr-TR" sz="2000" dirty="0" err="1">
                <a:latin typeface="Century Gothic" panose="020B0502020202020204" pitchFamily="34" charset="0"/>
              </a:rPr>
              <a:t>the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Philippines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tr-TR" sz="2000" dirty="0"/>
          </a:p>
          <a:p>
            <a:r>
              <a:rPr lang="en-US" sz="2000" dirty="0">
                <a:latin typeface="Century Gothic" panose="020B0502020202020204" pitchFamily="34" charset="0"/>
              </a:rPr>
              <a:t>M</a:t>
            </a:r>
            <a:r>
              <a:rPr lang="tr-TR" sz="2000" dirty="0">
                <a:latin typeface="Century Gothic" panose="020B0502020202020204" pitchFamily="34" charset="0"/>
              </a:rPr>
              <a:t>o</a:t>
            </a:r>
            <a:r>
              <a:rPr lang="en-US" sz="2000" dirty="0">
                <a:latin typeface="Century Gothic" panose="020B0502020202020204" pitchFamily="34" charset="0"/>
              </a:rPr>
              <a:t>U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on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Cooperation</a:t>
            </a:r>
            <a:r>
              <a:rPr lang="tr-TR" sz="2000" dirty="0">
                <a:latin typeface="Century Gothic" panose="020B0502020202020204" pitchFamily="34" charset="0"/>
              </a:rPr>
              <a:t> in </a:t>
            </a:r>
            <a:r>
              <a:rPr lang="tr-TR" sz="2000" dirty="0" err="1">
                <a:latin typeface="Century Gothic" panose="020B0502020202020204" pitchFamily="34" charset="0"/>
              </a:rPr>
              <a:t>Higher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Education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M</a:t>
            </a:r>
            <a:r>
              <a:rPr lang="tr-TR" sz="2000" dirty="0">
                <a:latin typeface="Century Gothic" panose="020B0502020202020204" pitchFamily="34" charset="0"/>
              </a:rPr>
              <a:t>o</a:t>
            </a:r>
            <a:r>
              <a:rPr lang="en-US" sz="2000" dirty="0">
                <a:latin typeface="Century Gothic" panose="020B0502020202020204" pitchFamily="34" charset="0"/>
              </a:rPr>
              <a:t>U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on </a:t>
            </a:r>
            <a:r>
              <a:rPr lang="en-US" sz="2000" dirty="0" err="1">
                <a:latin typeface="Century Gothic" panose="020B0502020202020204" pitchFamily="34" charset="0"/>
              </a:rPr>
              <a:t>on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Cooperation</a:t>
            </a:r>
            <a:r>
              <a:rPr lang="tr-TR" sz="2000" dirty="0">
                <a:latin typeface="Century Gothic" panose="020B0502020202020204" pitchFamily="34" charset="0"/>
              </a:rPr>
              <a:t> in </a:t>
            </a:r>
            <a:r>
              <a:rPr lang="tr-TR" sz="2000" dirty="0" err="1">
                <a:latin typeface="Century Gothic" panose="020B0502020202020204" pitchFamily="34" charset="0"/>
              </a:rPr>
              <a:t>Defense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Industry</a:t>
            </a:r>
            <a:endParaRPr lang="tr-TR" sz="2000" dirty="0">
              <a:latin typeface="Century Gothic" panose="020B0502020202020204" pitchFamily="34" charset="0"/>
            </a:endParaRPr>
          </a:p>
          <a:p>
            <a:endParaRPr lang="tr-T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5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0992" y="801755"/>
            <a:ext cx="10515600" cy="1325563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Agreements for Signature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992" y="2049989"/>
            <a:ext cx="10706100" cy="33592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M</a:t>
            </a:r>
            <a:r>
              <a:rPr lang="tr-TR" sz="2400" dirty="0">
                <a:latin typeface="Century Gothic" panose="020B0502020202020204" pitchFamily="34" charset="0"/>
              </a:rPr>
              <a:t>o</a:t>
            </a:r>
            <a:r>
              <a:rPr lang="en-US" sz="2400" dirty="0">
                <a:latin typeface="Century Gothic" panose="020B0502020202020204" pitchFamily="34" charset="0"/>
              </a:rPr>
              <a:t>U</a:t>
            </a:r>
            <a:r>
              <a:rPr lang="tr-TR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on Mutual Administrative Assistance in Customs Matters</a:t>
            </a:r>
          </a:p>
          <a:p>
            <a:pPr marL="0" indent="0">
              <a:buNone/>
            </a:pPr>
            <a:endParaRPr lang="tr-TR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M</a:t>
            </a:r>
            <a:r>
              <a:rPr lang="tr-TR" sz="2400" dirty="0">
                <a:latin typeface="Century Gothic" panose="020B0502020202020204" pitchFamily="34" charset="0"/>
              </a:rPr>
              <a:t>o</a:t>
            </a:r>
            <a:r>
              <a:rPr lang="en-US" sz="2400" dirty="0">
                <a:latin typeface="Century Gothic" panose="020B0502020202020204" pitchFamily="34" charset="0"/>
              </a:rPr>
              <a:t>U</a:t>
            </a:r>
            <a:r>
              <a:rPr lang="tr-TR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on</a:t>
            </a:r>
            <a:r>
              <a:rPr lang="tr-TR" sz="2400" dirty="0">
                <a:latin typeface="Century Gothic" panose="020B0502020202020204" pitchFamily="34" charset="0"/>
              </a:rPr>
              <a:t> </a:t>
            </a:r>
            <a:r>
              <a:rPr lang="tr-TR" sz="2400" dirty="0" err="1">
                <a:latin typeface="Century Gothic" panose="020B0502020202020204" pitchFamily="34" charset="0"/>
              </a:rPr>
              <a:t>SMEs</a:t>
            </a:r>
            <a:endParaRPr lang="tr-TR" sz="2400" dirty="0">
              <a:latin typeface="Century Gothic" panose="020B0502020202020204" pitchFamily="34" charset="0"/>
            </a:endParaRPr>
          </a:p>
          <a:p>
            <a:endParaRPr lang="tr-TR" sz="2400" dirty="0">
              <a:latin typeface="Century Gothic" panose="020B0502020202020204" pitchFamily="34" charset="0"/>
            </a:endParaRPr>
          </a:p>
          <a:p>
            <a:r>
              <a:rPr lang="tr-TR" sz="2400" dirty="0" err="1">
                <a:latin typeface="Century Gothic" panose="020B0502020202020204" pitchFamily="34" charset="0"/>
              </a:rPr>
              <a:t>Maritime</a:t>
            </a:r>
            <a:r>
              <a:rPr lang="tr-TR" sz="2400" dirty="0">
                <a:latin typeface="Century Gothic" panose="020B0502020202020204" pitchFamily="34" charset="0"/>
              </a:rPr>
              <a:t> Services </a:t>
            </a:r>
            <a:r>
              <a:rPr lang="tr-TR" sz="2400" dirty="0" err="1">
                <a:latin typeface="Century Gothic" panose="020B0502020202020204" pitchFamily="34" charset="0"/>
              </a:rPr>
              <a:t>Agreement</a:t>
            </a:r>
            <a:endParaRPr lang="tr-T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2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80569"/>
            <a:ext cx="10515600" cy="1325563"/>
          </a:xfrm>
        </p:spPr>
        <p:txBody>
          <a:bodyPr>
            <a:normAutofit/>
          </a:bodyPr>
          <a:lstStyle/>
          <a:p>
            <a:r>
              <a:rPr lang="en-PH" sz="3200" b="1" dirty="0">
                <a:latin typeface="Century Gothic" panose="020B0502020202020204" pitchFamily="34" charset="0"/>
              </a:rPr>
              <a:t>PH-TR Trade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02195-2F11-EC43-84AD-15D7ABE48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50" y="1243118"/>
            <a:ext cx="8801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0652"/>
            <a:ext cx="10515600" cy="1325563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TR products exported to PH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9C9172-74D6-514D-B8BF-196882975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55799"/>
              </p:ext>
            </p:extLst>
          </p:nvPr>
        </p:nvGraphicFramePr>
        <p:xfrm>
          <a:off x="1219200" y="1416049"/>
          <a:ext cx="8521148" cy="4950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989">
                  <a:extLst>
                    <a:ext uri="{9D8B030D-6E8A-4147-A177-3AD203B41FA5}">
                      <a16:colId xmlns:a16="http://schemas.microsoft.com/office/drawing/2014/main" val="115853113"/>
                    </a:ext>
                  </a:extLst>
                </a:gridCol>
                <a:gridCol w="4587086">
                  <a:extLst>
                    <a:ext uri="{9D8B030D-6E8A-4147-A177-3AD203B41FA5}">
                      <a16:colId xmlns:a16="http://schemas.microsoft.com/office/drawing/2014/main" val="2048425811"/>
                    </a:ext>
                  </a:extLst>
                </a:gridCol>
                <a:gridCol w="716732">
                  <a:extLst>
                    <a:ext uri="{9D8B030D-6E8A-4147-A177-3AD203B41FA5}">
                      <a16:colId xmlns:a16="http://schemas.microsoft.com/office/drawing/2014/main" val="1499840878"/>
                    </a:ext>
                  </a:extLst>
                </a:gridCol>
                <a:gridCol w="716732">
                  <a:extLst>
                    <a:ext uri="{9D8B030D-6E8A-4147-A177-3AD203B41FA5}">
                      <a16:colId xmlns:a16="http://schemas.microsoft.com/office/drawing/2014/main" val="1338654037"/>
                    </a:ext>
                  </a:extLst>
                </a:gridCol>
                <a:gridCol w="716732">
                  <a:extLst>
                    <a:ext uri="{9D8B030D-6E8A-4147-A177-3AD203B41FA5}">
                      <a16:colId xmlns:a16="http://schemas.microsoft.com/office/drawing/2014/main" val="3151503876"/>
                    </a:ext>
                  </a:extLst>
                </a:gridCol>
                <a:gridCol w="684877">
                  <a:extLst>
                    <a:ext uri="{9D8B030D-6E8A-4147-A177-3AD203B41FA5}">
                      <a16:colId xmlns:a16="http://schemas.microsoft.com/office/drawing/2014/main" val="2979784969"/>
                    </a:ext>
                  </a:extLst>
                </a:gridCol>
              </a:tblGrid>
              <a:tr h="253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2019 (11 AY)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96686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Kodu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Adı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İHRACAT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İTHALAT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HACİM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6723295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3004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TEDAVİDE VEYA KORUNMADA KULLANILMAK ÜZERE HAZIRLANAN İLAÇLAR (DOZLANDIRILMIŞ)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12,722,172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12,722,851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12,721,493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06795117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9302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REVOLVERLER VE TABANCALAR ( 93.03 VEYA 93.04 POZİSYONUNDAKİLER HARİÇ)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11,321,470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11,321,470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11,321,470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2568280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BUĞDAY UNU/MAHLUT UNU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5,737,299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5,737,299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5,737,299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2434383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1902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MAKARNALAR VE KUSKUS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4,614,364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65,405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4,679,769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4,548,959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2280307"/>
                  </a:ext>
                </a:extLst>
              </a:tr>
              <a:tr h="32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2836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KARBONAT; PEROKSİKARBONAT; AMONYUM KARBOMAT İÇEREN TİCARİ AMONYUM KARBONAT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3,451,818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155,687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3,607,505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3,296,131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6498399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MÜCEVHERCİ EŞYASI VE AKSAMI (KIYMETLİ METALLERDEN VEYA KIYMETLİ METALLERLE KAPLAMA METALLERDEN)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3,445,172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2,712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3,447,884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3,442,460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8109473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ELEKTRİK TRANSFORMATÖRLERİ, STATİK KONVERTÖRLER (ÖRNEĞİN; REDRESÖRLER) VE ENDÜKTÖRLER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3,159,754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2,582,865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5,742,619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576,889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8635529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8702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10 VEYA DAHA FAZLA KİŞİ TAŞIMAYA MAHSUS (SÜRÜCÜ DAHİL) MOTORLU TAŞITLAR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2,318,297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2,318,297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2,318,297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25269456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TOPRAK, TAŞ, METAL CEVHERİ VB. AYIKLAMA, ELEME, TASNİF, AYIRMA, YIKAMA, KIRMA, ÖĞÜTME, YOĞURMA, KALI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2,301,571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2,302,923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2,300,219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9685232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8429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BULDOZERLER, GREYDERLER, TOPRAK TESVİYE MAKİNALARI, SKREYPERLER, MEKANİK KÜREYİCİLER, EKSKAVATÖRLER,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2,256,109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2,256,109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2,256,109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0219396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ELEKTRİKLİ SU ISITICILARI, ELEKTROTERMİK CİHAZLAR, ORTAM ISITICILARI, SAÇ VE EL KURUTUCULARI, ÜTÜLER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2,252,127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587,932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2,840,059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1,664,195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2206613"/>
                  </a:ext>
                </a:extLst>
              </a:tr>
              <a:tr h="34528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7409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BAKIR SACLAR, LEVHALAR, YAPRAKLAR VE ŞERİTLER (KALINLIKLARI 0,15 MM. Yİ GEÇENLER)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2,140,279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2,140,279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2,140,279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0219805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PEYNİR ALTI SUYU VE TABİİ SÜT BİLEŞENLERİNDEN İBARET DİĞER ÜRÜNLER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1,824,937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1,824,937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1,824,937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3016549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YAPRAK TÜTÜN VE TÜTÜN DÖKÜNTÜLERİ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1,720,714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628,037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2,348,751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1,092,677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5488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2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1008" y="366744"/>
            <a:ext cx="10515600" cy="1287387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TR products exported to PH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Cont</a:t>
            </a:r>
            <a:r>
              <a:rPr lang="tr-TR" sz="4000" dirty="0">
                <a:latin typeface="Century Gothic" panose="020B0502020202020204" pitchFamily="34" charset="0"/>
              </a:rPr>
              <a:t>.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B2CAB5-740A-BC4A-88FD-50E043063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8150"/>
              </p:ext>
            </p:extLst>
          </p:nvPr>
        </p:nvGraphicFramePr>
        <p:xfrm>
          <a:off x="1508568" y="1542655"/>
          <a:ext cx="8324545" cy="477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633">
                  <a:extLst>
                    <a:ext uri="{9D8B030D-6E8A-4147-A177-3AD203B41FA5}">
                      <a16:colId xmlns:a16="http://schemas.microsoft.com/office/drawing/2014/main" val="3389435022"/>
                    </a:ext>
                  </a:extLst>
                </a:gridCol>
                <a:gridCol w="4481251">
                  <a:extLst>
                    <a:ext uri="{9D8B030D-6E8A-4147-A177-3AD203B41FA5}">
                      <a16:colId xmlns:a16="http://schemas.microsoft.com/office/drawing/2014/main" val="1322892831"/>
                    </a:ext>
                  </a:extLst>
                </a:gridCol>
                <a:gridCol w="700195">
                  <a:extLst>
                    <a:ext uri="{9D8B030D-6E8A-4147-A177-3AD203B41FA5}">
                      <a16:colId xmlns:a16="http://schemas.microsoft.com/office/drawing/2014/main" val="1894522064"/>
                    </a:ext>
                  </a:extLst>
                </a:gridCol>
                <a:gridCol w="700195">
                  <a:extLst>
                    <a:ext uri="{9D8B030D-6E8A-4147-A177-3AD203B41FA5}">
                      <a16:colId xmlns:a16="http://schemas.microsoft.com/office/drawing/2014/main" val="4196313200"/>
                    </a:ext>
                  </a:extLst>
                </a:gridCol>
                <a:gridCol w="700195">
                  <a:extLst>
                    <a:ext uri="{9D8B030D-6E8A-4147-A177-3AD203B41FA5}">
                      <a16:colId xmlns:a16="http://schemas.microsoft.com/office/drawing/2014/main" val="1629115657"/>
                    </a:ext>
                  </a:extLst>
                </a:gridCol>
                <a:gridCol w="669076">
                  <a:extLst>
                    <a:ext uri="{9D8B030D-6E8A-4147-A177-3AD203B41FA5}">
                      <a16:colId xmlns:a16="http://schemas.microsoft.com/office/drawing/2014/main" val="4069390742"/>
                    </a:ext>
                  </a:extLst>
                </a:gridCol>
              </a:tblGrid>
              <a:tr h="332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2019 (11 AY)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04398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Kodu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Adı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İHRACAT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İTHALAT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HACİM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514915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DEMİR VEYA ÇELİKTEN İNŞAAT VE İNŞAAT AKSAMI, İNŞAATTA KULLANILMAK ÜZERE HAZIRLANMIŞ DEMİR VEYA ÇELİK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1,652,555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1,652,555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1,652,555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9728746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DEMİR VEYA ÇELİKTEN SOBALAR, MUTFAK SOBA VE OCAKLARI, BARBEKÜ, MANGAL, GAZ OCAKLARI VB İLE BUNLARIN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1,625,342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1,625,342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1,625,342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61540545"/>
                  </a:ext>
                </a:extLst>
              </a:tr>
              <a:tr h="332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5515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SENTETİK DEVAMSIZ LİFLERDEN DİĞER DOKUNMUŞ MENSUCAT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1,389,113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1,389,113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1,389,113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9207211"/>
                  </a:ext>
                </a:extLst>
              </a:tr>
              <a:tr h="332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3912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SELÜLOZ VE KİMYASAL TÜREVLERİ (İLK ŞEKİLDE)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1,326,296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1,326,296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1,326,296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94373069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8436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TARLA VE BAHÇE TARIMINA, ORMANCILIĞA, KÜMES HAYVANCILIĞINA, ARICILIĞA MAHSUS DİĞER MAKİNA VE CİHAZLA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1,322,945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1,322,945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1,322,945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0333636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KÜMES HAYVANLARININ ETLERİ VE YENİLEN SAKATATI (TAZE, SOĞUTULMUŞ VEYA DONDURULMUŞ)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1,309,525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1,309,525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1,309,525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7625537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SÜT, KREMA (KONSANTRE EDİLMİŞ, İLAVE ŞEKER VEYA DİĞER TATLANDIRICI MADDE İÇERENLER)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1,268,680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1,268,680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1,268,680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3684266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TİŞÖRTLER, FANİLALAR, ATLETLER, KAŞKORSELER VE DİĞER İÇ GİYİM EŞYASI (ÖRME VEYA KROŞE)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1,177,614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280,927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1,458,541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896,687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4447501"/>
                  </a:ext>
                </a:extLst>
              </a:tr>
              <a:tr h="332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DİĞER ÖRME VEYA KROŞE MENSUCAT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1,152,086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1,152,086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1,152,086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3618639"/>
                  </a:ext>
                </a:extLst>
              </a:tr>
              <a:tr h="22288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KAUÇUKTAN YENİ DIŞ LASTİKLER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1,116,281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598,141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1,714,422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518,140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9181236"/>
                  </a:ext>
                </a:extLst>
              </a:tr>
              <a:tr h="403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8451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DOKUMA İPLİKLERİN, MENSUCATIN YIKANMASI, TEMİZLENMESİ, KURUTULMASI, ÜTÜLENMESİ, SARILMASI, KATLANMAS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1,038,087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1,038,242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1,037,932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235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4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9222" y="314366"/>
            <a:ext cx="10515600" cy="1325563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PH Products exported to TR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297371-1694-4348-9A48-F3E5AB739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31791"/>
              </p:ext>
            </p:extLst>
          </p:nvPr>
        </p:nvGraphicFramePr>
        <p:xfrm>
          <a:off x="1179444" y="1446539"/>
          <a:ext cx="9117494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901">
                  <a:extLst>
                    <a:ext uri="{9D8B030D-6E8A-4147-A177-3AD203B41FA5}">
                      <a16:colId xmlns:a16="http://schemas.microsoft.com/office/drawing/2014/main" val="832769027"/>
                    </a:ext>
                  </a:extLst>
                </a:gridCol>
                <a:gridCol w="4908109">
                  <a:extLst>
                    <a:ext uri="{9D8B030D-6E8A-4147-A177-3AD203B41FA5}">
                      <a16:colId xmlns:a16="http://schemas.microsoft.com/office/drawing/2014/main" val="1478914559"/>
                    </a:ext>
                  </a:extLst>
                </a:gridCol>
                <a:gridCol w="766892">
                  <a:extLst>
                    <a:ext uri="{9D8B030D-6E8A-4147-A177-3AD203B41FA5}">
                      <a16:colId xmlns:a16="http://schemas.microsoft.com/office/drawing/2014/main" val="168426525"/>
                    </a:ext>
                  </a:extLst>
                </a:gridCol>
                <a:gridCol w="766892">
                  <a:extLst>
                    <a:ext uri="{9D8B030D-6E8A-4147-A177-3AD203B41FA5}">
                      <a16:colId xmlns:a16="http://schemas.microsoft.com/office/drawing/2014/main" val="4124782755"/>
                    </a:ext>
                  </a:extLst>
                </a:gridCol>
                <a:gridCol w="766892">
                  <a:extLst>
                    <a:ext uri="{9D8B030D-6E8A-4147-A177-3AD203B41FA5}">
                      <a16:colId xmlns:a16="http://schemas.microsoft.com/office/drawing/2014/main" val="1336157403"/>
                    </a:ext>
                  </a:extLst>
                </a:gridCol>
                <a:gridCol w="732808">
                  <a:extLst>
                    <a:ext uri="{9D8B030D-6E8A-4147-A177-3AD203B41FA5}">
                      <a16:colId xmlns:a16="http://schemas.microsoft.com/office/drawing/2014/main" val="3661593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2019 (11 AY)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72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GTIP Dörtlü Kodu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GTIP Dörtlü Adı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İHRACAT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İTHALAT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HACİM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99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8542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ELEKTRONİK ENTEGRE DEVRELER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4,454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26,151,298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26,155,752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-26,146,844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93145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8443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BASKI YAPMAYA MAHSUS MAKİNALAR; KOPYALAMA VE FAKS MAKİNALARI; BUNLARIN AKSAM, PARÇA VE AKSESUARLARI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101,177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14,462,159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14,563,336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-14,360,982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7048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0801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HİNDİSTAN CEVİZİ, BREZİLYA VE KAJU CEVİZİ (TAZE/KURUTULMUŞ)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10,254,363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10,254,363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-10,254,363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0501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OTOMATİK BİLGİ İŞLEM MAK. BUNLARA AİT BİRİMLER; MANYETİK VEYA OPTİK OKUYUCULAR, VERİLERİ KODA DÖNÜŞT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13,360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5,754,021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5,767,381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-5,740,661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38426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5509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SENTETİK DEVAMSIZ LİFDEN İPLİK (DİKİŞ İPLİĞİ HARİÇ) (TOPTAN)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5,384,644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5,384,644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-5,384,644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9349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DİYODLAR, TRANSİSTÖRLER VB YARI İLETKEN TERTİBAT; IŞIK YAYAN DİYODLAR (LED); MONTE EDİLMİŞ PİEZO ELE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4,324,406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4,324,406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-4,324,406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372935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8501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ELEKTRİK MOTORLARI VE JENERATÖRLER [ELEKTRİK ENERJİSİ ÜRETİM (ELEKTROJEN) GRUPLARI HARİÇ]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103,928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3,783,581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3,887,509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-3,679,653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76820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1302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BİTKİSEL ÖZSU VE HÜLASALAR, PEKTİK MADDELER, PEKTİNATLAR, PEKTATLAR, AGAR-AGAR, BİTKİLERDEN YAPIŞKAN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153,181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3,501,635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3,654,816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-3,348,454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849514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OPTİK LİFLER, DEMETLERİ, KABLOLARI; POLARİZAN MADDELER; MERCEKLER (KONTAKT LENSLER DAHİL), PRİZMALAR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9,016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3,208,245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3,217,261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-3,199,229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42984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8473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84.70 İLA 84.72 POZİSYONLARINDAKİ MAKİNA VE CİHAZLARDA KULLANILMAYA ELVERİŞLİ AKSAM-PARÇA-AKSESUARLA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2,914,128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2,919,402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-2,908,854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8593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8528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MONİTÖRLER VE PROJEKTÖRLER, TELEVİZYON ALICI CİHAZLARI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11,116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2,660,773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2,671,889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-2,649,657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818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54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1008" y="236289"/>
            <a:ext cx="10515600" cy="1325563"/>
          </a:xfrm>
        </p:spPr>
        <p:txBody>
          <a:bodyPr>
            <a:norm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PH Products exported to TR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Cont</a:t>
            </a:r>
            <a:r>
              <a:rPr lang="tr-TR" sz="4000" dirty="0">
                <a:latin typeface="Century Gothic" panose="020B0502020202020204" pitchFamily="34" charset="0"/>
              </a:rPr>
              <a:t>.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9218A-2E75-E340-874E-A5233093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84912"/>
              </p:ext>
            </p:extLst>
          </p:nvPr>
        </p:nvGraphicFramePr>
        <p:xfrm>
          <a:off x="1026482" y="1638299"/>
          <a:ext cx="9429483" cy="4497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139">
                  <a:extLst>
                    <a:ext uri="{9D8B030D-6E8A-4147-A177-3AD203B41FA5}">
                      <a16:colId xmlns:a16="http://schemas.microsoft.com/office/drawing/2014/main" val="1598836642"/>
                    </a:ext>
                  </a:extLst>
                </a:gridCol>
                <a:gridCol w="5076058">
                  <a:extLst>
                    <a:ext uri="{9D8B030D-6E8A-4147-A177-3AD203B41FA5}">
                      <a16:colId xmlns:a16="http://schemas.microsoft.com/office/drawing/2014/main" val="316772962"/>
                    </a:ext>
                  </a:extLst>
                </a:gridCol>
                <a:gridCol w="793134">
                  <a:extLst>
                    <a:ext uri="{9D8B030D-6E8A-4147-A177-3AD203B41FA5}">
                      <a16:colId xmlns:a16="http://schemas.microsoft.com/office/drawing/2014/main" val="3026090345"/>
                    </a:ext>
                  </a:extLst>
                </a:gridCol>
                <a:gridCol w="793134">
                  <a:extLst>
                    <a:ext uri="{9D8B030D-6E8A-4147-A177-3AD203B41FA5}">
                      <a16:colId xmlns:a16="http://schemas.microsoft.com/office/drawing/2014/main" val="957220624"/>
                    </a:ext>
                  </a:extLst>
                </a:gridCol>
                <a:gridCol w="793134">
                  <a:extLst>
                    <a:ext uri="{9D8B030D-6E8A-4147-A177-3AD203B41FA5}">
                      <a16:colId xmlns:a16="http://schemas.microsoft.com/office/drawing/2014/main" val="284338623"/>
                    </a:ext>
                  </a:extLst>
                </a:gridCol>
                <a:gridCol w="757884">
                  <a:extLst>
                    <a:ext uri="{9D8B030D-6E8A-4147-A177-3AD203B41FA5}">
                      <a16:colId xmlns:a16="http://schemas.microsoft.com/office/drawing/2014/main" val="181507023"/>
                    </a:ext>
                  </a:extLst>
                </a:gridCol>
              </a:tblGrid>
              <a:tr h="3052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2019 (11 AY)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88356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Kodu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GTIP Dörtlü Adı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İHRACAT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İTHALAT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HACİM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6103425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ELEKTRİK TRANSFORMATÖRLERİ, STATİK KONVERTÖRLER (ÖRNEĞİN; REDRESÖRLER) VE ENDÜKTÖRLER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3,159,754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2,582,865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5,742,619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576,889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4258639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ODUN KÖMÜRÜ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1,798,249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1,798,249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-1,798,249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96930101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SESLERİ VE DİĞER FENOMENLERİ KAYDETMEYE MAHSUS DİSKLER, BANTLAR, KATI HAL KALICI DEPOLAMA AYGITLARI,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6,875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1,586,230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1,593,105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-1,579,355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326960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9102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KOL SAATLERİ, CEP SAATLERİ VE DİĞER SAATLER (ZAMAN ÖLÇEN SAYAÇLARI DAHİL) (91.01 POZİSYONUNDAKİLER 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1,361,087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1,361,320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-1,360,854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39385884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SODALI VEYA SÜLFATLI KİMYASAL ODUN HAMURU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1,352,700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1,352,700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-1,352,700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9786963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GERİLİMİ 1000 VOLTU GEÇMEYEN ELEKTRİK DEVRESİ TEÇHİZATI (ANAHTARLAR, RÖLELER, SİGORTALAR, FİŞLER, 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80,697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1,329,795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1,410,492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-1,249,098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1004186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9104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MOTORLU KARA TAŞITLAR, UÇAK, UZAY ARACI, GEMİ VEYA DİĞER NAKİL VASITAIARININ ALET TABLOLARINA MAHSUS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1,245,347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1,245,469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-1,245,225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8588763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TELEFON CİHAZLARI, SES, GÖRÜNTÜ VEYA DİĞER BİLGİLERİ ALMAYA VEYA VERMEYE MAHSUS DİĞER CİHAZLAR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1,092,567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1,093,751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-1,091,383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2453473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KARAYOLU TAŞITLARI İÇİN AKSAM, PARÇA VE AKSESUARLAR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278,637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1,009,699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1,288,336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-731,062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838303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ISI DEĞİŞİKLİĞİ YÖNTEMİ İLE MADDELERİ İŞLEMEK İÇİN CİHAZLAR, ELEKTRİKLİ OLMAYAN ŞOFBENLER VEYA DEPOL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507,748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965,015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1,472,763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-457,267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6851444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8529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SADECE VEYA ESAS İTİBARİYLE 85.25 İLA 85.28 POZİSYONLARINDA YER ALAN CİHAZLARA MAHSUS AKSAM VE PARÇA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1,083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859,188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860,271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-858,105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5417022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VULKANİZE KAUÇUKTAN TAŞIYICI KOLANLAR VE TRANSMİSYON KOLANLARI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82,596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830,832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913,428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-748,236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0601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6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4301" y="849880"/>
            <a:ext cx="10515600" cy="1325563"/>
          </a:xfrm>
        </p:spPr>
        <p:txBody>
          <a:bodyPr>
            <a:noAutofit/>
          </a:bodyPr>
          <a:lstStyle/>
          <a:p>
            <a:r>
              <a:rPr lang="en-PH" sz="4000" dirty="0">
                <a:latin typeface="Century Gothic" panose="020B0502020202020204" pitchFamily="34" charset="0"/>
              </a:rPr>
              <a:t>Potential export products of TR to PH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44906" y="2038120"/>
            <a:ext cx="10355422" cy="4595761"/>
          </a:xfrm>
        </p:spPr>
        <p:txBody>
          <a:bodyPr numCol="2">
            <a:normAutofit lnSpcReduction="10000"/>
          </a:bodyPr>
          <a:lstStyle/>
          <a:p>
            <a:r>
              <a:rPr lang="en-PH" sz="2000" dirty="0">
                <a:latin typeface="Century Gothic" panose="020B0502020202020204" pitchFamily="34" charset="0"/>
              </a:rPr>
              <a:t>Food (e.g. wheat flour, pasta, olive oil)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Pharmaceutical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Motor vehicle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Construction materials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Textile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Home textile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tr-TR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Poultry</a:t>
            </a:r>
            <a:r>
              <a:rPr lang="tr-TR" sz="2000" dirty="0">
                <a:latin typeface="Century Gothic" panose="020B0502020202020204" pitchFamily="34" charset="0"/>
              </a:rPr>
              <a:t>		</a:t>
            </a:r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Fabric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Plastic products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Chemicals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Glass 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Electrical machinery</a:t>
            </a:r>
          </a:p>
          <a:p>
            <a:endParaRPr lang="en-PH" sz="2000" dirty="0">
              <a:latin typeface="Century Gothic" panose="020B0502020202020204" pitchFamily="34" charset="0"/>
            </a:endParaRPr>
          </a:p>
          <a:p>
            <a:r>
              <a:rPr lang="en-PH" sz="2000" dirty="0">
                <a:latin typeface="Century Gothic" panose="020B0502020202020204" pitchFamily="34" charset="0"/>
              </a:rPr>
              <a:t>Firearms and ammunitions</a:t>
            </a:r>
          </a:p>
          <a:p>
            <a:endParaRPr lang="tr-TR" sz="2000" dirty="0">
              <a:latin typeface="Century Gothic" panose="020B0502020202020204" pitchFamily="34" charset="0"/>
            </a:endParaRPr>
          </a:p>
          <a:p>
            <a:r>
              <a:rPr lang="tr-TR" sz="20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Fresh</a:t>
            </a:r>
            <a:r>
              <a:rPr lang="tr-TR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Fruits</a:t>
            </a:r>
            <a:r>
              <a:rPr lang="tr-TR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and</a:t>
            </a:r>
            <a:r>
              <a:rPr lang="tr-TR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Vegetables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0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H" sz="4500" b="1" u="sng" dirty="0">
                <a:latin typeface="Century Gothic" panose="020B0502020202020204" pitchFamily="34" charset="0"/>
              </a:rPr>
              <a:t>Geography</a:t>
            </a:r>
            <a:endParaRPr lang="en-US" sz="4500" b="1" u="sng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500" dirty="0">
                <a:latin typeface="Century Gothic" panose="020B0502020202020204" pitchFamily="34" charset="0"/>
              </a:rPr>
              <a:t>Capital		: Manila</a:t>
            </a:r>
          </a:p>
          <a:p>
            <a:pPr marL="0" indent="0">
              <a:buNone/>
            </a:pPr>
            <a:endParaRPr lang="en-PH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500" dirty="0">
                <a:latin typeface="Century Gothic" panose="020B0502020202020204" pitchFamily="34" charset="0"/>
              </a:rPr>
              <a:t>Population		: 10</a:t>
            </a:r>
            <a:r>
              <a:rPr lang="tr-TR" sz="2500" dirty="0">
                <a:latin typeface="Century Gothic" panose="020B0502020202020204" pitchFamily="34" charset="0"/>
              </a:rPr>
              <a:t>6</a:t>
            </a:r>
            <a:r>
              <a:rPr lang="en-PH" sz="2500" dirty="0">
                <a:latin typeface="Century Gothic" panose="020B0502020202020204" pitchFamily="34" charset="0"/>
              </a:rPr>
              <a:t>.</a:t>
            </a:r>
            <a:r>
              <a:rPr lang="tr-TR" sz="2500" dirty="0">
                <a:latin typeface="Century Gothic" panose="020B0502020202020204" pitchFamily="34" charset="0"/>
              </a:rPr>
              <a:t>2</a:t>
            </a:r>
            <a:r>
              <a:rPr lang="en-PH" sz="2500" dirty="0">
                <a:latin typeface="Century Gothic" panose="020B0502020202020204" pitchFamily="34" charset="0"/>
              </a:rPr>
              <a:t> million (201</a:t>
            </a:r>
            <a:r>
              <a:rPr lang="tr-TR" sz="2500" dirty="0">
                <a:latin typeface="Century Gothic" panose="020B0502020202020204" pitchFamily="34" charset="0"/>
              </a:rPr>
              <a:t>8</a:t>
            </a:r>
            <a:r>
              <a:rPr lang="en-PH" sz="25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PH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500" dirty="0">
                <a:latin typeface="Century Gothic" panose="020B0502020202020204" pitchFamily="34" charset="0"/>
              </a:rPr>
              <a:t>Time zone		: GMT + 8 hours</a:t>
            </a:r>
            <a:r>
              <a:rPr lang="en-US" sz="2500" dirty="0">
                <a:latin typeface="Century Gothic" panose="020B0502020202020204" pitchFamily="34" charset="0"/>
              </a:rPr>
              <a:t>, single time zone all over the 				  country</a:t>
            </a:r>
          </a:p>
          <a:p>
            <a:pPr marL="0" indent="0">
              <a:buNone/>
            </a:pPr>
            <a:endParaRPr lang="en-PH" sz="2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500" dirty="0">
                <a:latin typeface="Century Gothic" panose="020B0502020202020204" pitchFamily="34" charset="0"/>
              </a:rPr>
              <a:t>			: Time difference with Turkey is 5 hours</a:t>
            </a:r>
            <a:endParaRPr lang="en-US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2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862976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1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3"/>
          <p:cNvSpPr>
            <a:spLocks noGrp="1"/>
          </p:cNvSpPr>
          <p:nvPr>
            <p:ph idx="1"/>
          </p:nvPr>
        </p:nvSpPr>
        <p:spPr>
          <a:xfrm>
            <a:off x="838200" y="2238073"/>
            <a:ext cx="10515600" cy="4351338"/>
          </a:xfrm>
        </p:spPr>
        <p:txBody>
          <a:bodyPr/>
          <a:lstStyle/>
          <a:p>
            <a:r>
              <a:rPr lang="tr-TR" sz="2800" dirty="0"/>
              <a:t>% 40- 60 </a:t>
            </a:r>
            <a:r>
              <a:rPr lang="tr-TR" sz="2800" dirty="0" err="1"/>
              <a:t>Rule</a:t>
            </a:r>
            <a:r>
              <a:rPr lang="tr-TR" sz="2800" dirty="0"/>
              <a:t> in </a:t>
            </a:r>
            <a:r>
              <a:rPr lang="tr-TR" sz="2800" dirty="0" err="1"/>
              <a:t>Wholesale</a:t>
            </a:r>
            <a:r>
              <a:rPr lang="tr-TR" sz="2800" dirty="0"/>
              <a:t> Business (</a:t>
            </a:r>
            <a:r>
              <a:rPr lang="tr-TR" sz="2800" dirty="0" err="1"/>
              <a:t>Exception</a:t>
            </a:r>
            <a:r>
              <a:rPr lang="tr-TR" sz="2800" dirty="0"/>
              <a:t> 200.000 USD)</a:t>
            </a:r>
          </a:p>
          <a:p>
            <a:r>
              <a:rPr lang="tr-TR" sz="2800" dirty="0"/>
              <a:t>No </a:t>
            </a:r>
            <a:r>
              <a:rPr lang="tr-TR" sz="2800" dirty="0" err="1"/>
              <a:t>Foreing</a:t>
            </a:r>
            <a:r>
              <a:rPr lang="tr-TR" sz="2800" dirty="0"/>
              <a:t> </a:t>
            </a:r>
            <a:r>
              <a:rPr lang="tr-TR" sz="2800" dirty="0" err="1"/>
              <a:t>Share</a:t>
            </a:r>
            <a:r>
              <a:rPr lang="tr-TR" sz="2800" dirty="0"/>
              <a:t> in </a:t>
            </a:r>
            <a:r>
              <a:rPr lang="tr-TR" sz="2800" dirty="0" err="1"/>
              <a:t>Retail</a:t>
            </a:r>
            <a:r>
              <a:rPr lang="tr-TR" sz="2800" dirty="0"/>
              <a:t> Business</a:t>
            </a:r>
          </a:p>
          <a:p>
            <a:r>
              <a:rPr lang="tr-TR" sz="2800" dirty="0" err="1"/>
              <a:t>Contractors</a:t>
            </a:r>
            <a:endParaRPr lang="tr-TR" sz="2800" dirty="0"/>
          </a:p>
          <a:p>
            <a:pPr lvl="1"/>
            <a:r>
              <a:rPr lang="tr-TR" sz="2400" dirty="0" err="1"/>
              <a:t>Quadruple</a:t>
            </a:r>
            <a:r>
              <a:rPr lang="tr-TR" sz="2400" dirty="0"/>
              <a:t> A (AAAA) License </a:t>
            </a:r>
            <a:r>
              <a:rPr lang="tr-TR" sz="2400" dirty="0" err="1"/>
              <a:t>for</a:t>
            </a:r>
            <a:r>
              <a:rPr lang="tr-TR" sz="2400" dirty="0"/>
              <a:t> %100 </a:t>
            </a:r>
            <a:r>
              <a:rPr lang="tr-TR" sz="2400" dirty="0" err="1"/>
              <a:t>Foreign</a:t>
            </a:r>
            <a:r>
              <a:rPr lang="tr-TR" sz="2400" dirty="0"/>
              <a:t> </a:t>
            </a:r>
            <a:r>
              <a:rPr lang="tr-TR" sz="2400" dirty="0" err="1"/>
              <a:t>Ownership</a:t>
            </a:r>
            <a:endParaRPr lang="tr-TR" sz="2400" dirty="0"/>
          </a:p>
          <a:p>
            <a:pPr lvl="1"/>
            <a:r>
              <a:rPr lang="tr-TR" sz="2400" dirty="0"/>
              <a:t>1 </a:t>
            </a:r>
            <a:r>
              <a:rPr lang="tr-TR" sz="2400" dirty="0" err="1"/>
              <a:t>billion</a:t>
            </a:r>
            <a:r>
              <a:rPr lang="tr-TR" sz="2400" dirty="0"/>
              <a:t> </a:t>
            </a:r>
            <a:r>
              <a:rPr lang="tr-TR" sz="2400" dirty="0" err="1"/>
              <a:t>Filipino</a:t>
            </a:r>
            <a:r>
              <a:rPr lang="tr-TR" sz="2400" dirty="0"/>
              <a:t> Peso (</a:t>
            </a:r>
            <a:r>
              <a:rPr lang="tr-TR" sz="2400" dirty="0" err="1"/>
              <a:t>Approx</a:t>
            </a:r>
            <a:r>
              <a:rPr lang="tr-TR" sz="2400" dirty="0"/>
              <a:t>. 20 </a:t>
            </a:r>
            <a:r>
              <a:rPr lang="tr-TR" sz="2400" dirty="0" err="1"/>
              <a:t>million</a:t>
            </a:r>
            <a:r>
              <a:rPr lang="tr-TR" sz="2400" dirty="0"/>
              <a:t> USD) </a:t>
            </a:r>
            <a:r>
              <a:rPr lang="tr-TR" sz="2400" dirty="0" err="1"/>
              <a:t>investment</a:t>
            </a:r>
            <a:r>
              <a:rPr lang="tr-TR" sz="2400" dirty="0"/>
              <a:t> </a:t>
            </a:r>
            <a:r>
              <a:rPr lang="tr-TR" sz="2400" dirty="0" err="1"/>
              <a:t>requirement</a:t>
            </a:r>
            <a:endParaRPr lang="tr-TR" sz="2400" dirty="0"/>
          </a:p>
          <a:p>
            <a:pPr lvl="1"/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Categories</a:t>
            </a:r>
            <a:r>
              <a:rPr lang="tr-TR" sz="2400" dirty="0"/>
              <a:t> min. %60 </a:t>
            </a:r>
            <a:r>
              <a:rPr lang="tr-TR" sz="2400" dirty="0" err="1"/>
              <a:t>local</a:t>
            </a:r>
            <a:r>
              <a:rPr lang="tr-TR" sz="2400" dirty="0"/>
              <a:t> </a:t>
            </a:r>
            <a:r>
              <a:rPr lang="tr-TR" sz="2400" dirty="0" err="1"/>
              <a:t>partnership</a:t>
            </a:r>
            <a:endParaRPr lang="tr-TR" sz="2400" dirty="0"/>
          </a:p>
          <a:p>
            <a:pPr lvl="1"/>
            <a:r>
              <a:rPr lang="tr-TR" sz="2400" dirty="0" err="1"/>
              <a:t>Philippine</a:t>
            </a:r>
            <a:r>
              <a:rPr lang="tr-TR" sz="2400" dirty="0"/>
              <a:t> </a:t>
            </a:r>
            <a:r>
              <a:rPr lang="tr-TR" sz="2400" dirty="0" err="1"/>
              <a:t>Contractors</a:t>
            </a:r>
            <a:r>
              <a:rPr lang="tr-TR" sz="2400" dirty="0"/>
              <a:t> </a:t>
            </a:r>
            <a:r>
              <a:rPr lang="tr-TR" sz="2400" dirty="0" err="1"/>
              <a:t>Accreditation</a:t>
            </a:r>
            <a:r>
              <a:rPr lang="tr-TR" sz="2400" dirty="0"/>
              <a:t> Board (PCAB)</a:t>
            </a:r>
          </a:p>
          <a:p>
            <a:pPr lvl="1"/>
            <a:r>
              <a:rPr lang="tr-TR" sz="2400" dirty="0" err="1"/>
              <a:t>MoU</a:t>
            </a:r>
            <a:r>
              <a:rPr lang="tr-TR" sz="2400" dirty="0"/>
              <a:t>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Philippine</a:t>
            </a:r>
            <a:r>
              <a:rPr lang="tr-TR" sz="2400" dirty="0"/>
              <a:t> </a:t>
            </a:r>
            <a:r>
              <a:rPr lang="tr-TR" sz="2400" dirty="0" err="1"/>
              <a:t>Overseas</a:t>
            </a:r>
            <a:r>
              <a:rPr lang="tr-TR" sz="2400" dirty="0"/>
              <a:t> Construction Board (POCB) ile Türkiye Müteahhitler Birliği (TMB), April 2019</a:t>
            </a:r>
          </a:p>
          <a:p>
            <a:pPr lvl="1"/>
            <a:endParaRPr lang="tr-TR" sz="24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1995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1684" y="849880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2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3"/>
          <p:cNvSpPr>
            <a:spLocks noGrp="1"/>
          </p:cNvSpPr>
          <p:nvPr>
            <p:ph idx="1"/>
          </p:nvPr>
        </p:nvSpPr>
        <p:spPr>
          <a:xfrm>
            <a:off x="866190" y="2045962"/>
            <a:ext cx="10515600" cy="4351338"/>
          </a:xfrm>
        </p:spPr>
        <p:txBody>
          <a:bodyPr/>
          <a:lstStyle/>
          <a:p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Public</a:t>
            </a:r>
            <a:r>
              <a:rPr lang="tr-TR" sz="2400" dirty="0"/>
              <a:t> </a:t>
            </a:r>
            <a:r>
              <a:rPr lang="tr-TR" sz="2400" dirty="0" err="1"/>
              <a:t>Procurement</a:t>
            </a:r>
            <a:endParaRPr lang="tr-TR" sz="2400" dirty="0"/>
          </a:p>
          <a:p>
            <a:pPr lvl="1"/>
            <a:r>
              <a:rPr lang="tr-TR" sz="1200" dirty="0">
                <a:hlinkClick r:id="rId4"/>
              </a:rPr>
              <a:t>https://www.philgeps.gov.ph/</a:t>
            </a:r>
            <a:r>
              <a:rPr lang="tr-TR" sz="1200" dirty="0"/>
              <a:t> </a:t>
            </a:r>
          </a:p>
          <a:p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Big</a:t>
            </a:r>
            <a:r>
              <a:rPr lang="tr-TR" sz="2400" dirty="0"/>
              <a:t> </a:t>
            </a:r>
            <a:r>
              <a:rPr lang="tr-TR" sz="2400" dirty="0" err="1"/>
              <a:t>Investment</a:t>
            </a:r>
            <a:r>
              <a:rPr lang="tr-TR" sz="2400" dirty="0"/>
              <a:t> </a:t>
            </a:r>
            <a:r>
              <a:rPr lang="tr-TR" sz="2400" dirty="0" err="1"/>
              <a:t>Projects</a:t>
            </a:r>
            <a:endParaRPr lang="tr-TR" sz="2400" dirty="0"/>
          </a:p>
          <a:p>
            <a:pPr lvl="1"/>
            <a:r>
              <a:rPr lang="tr-TR" sz="1200" dirty="0">
                <a:hlinkClick r:id="rId5"/>
              </a:rPr>
              <a:t>https://ppp.gov.ph/list-of-projects/</a:t>
            </a:r>
            <a:endParaRPr lang="tr-TR" sz="1200" u="sng" dirty="0">
              <a:hlinkClick r:id="" action="ppaction://noaction"/>
            </a:endParaRPr>
          </a:p>
          <a:p>
            <a:pPr lvl="1"/>
            <a:r>
              <a:rPr lang="tr-TR" sz="1200" u="sng" dirty="0">
                <a:hlinkClick r:id="" action="ppaction://noaction"/>
              </a:rPr>
              <a:t>http</a:t>
            </a:r>
            <a:r>
              <a:rPr lang="tr-TR" sz="1200" u="sng" dirty="0">
                <a:hlinkClick r:id="rId6"/>
              </a:rPr>
              <a:t>://</a:t>
            </a:r>
            <a:r>
              <a:rPr lang="tr-TR" sz="1200" u="sng" dirty="0">
                <a:hlinkClick r:id="" action="ppaction://noaction"/>
              </a:rPr>
              <a:t>www.build.gov.ph</a:t>
            </a:r>
          </a:p>
          <a:p>
            <a:pPr marL="457200" lvl="1" indent="0">
              <a:buNone/>
            </a:pPr>
            <a:endParaRPr lang="tr-TR" sz="1200" u="sng" dirty="0">
              <a:hlinkClick r:id="" action="ppaction://noaction"/>
            </a:endParaRPr>
          </a:p>
          <a:p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Tariffs</a:t>
            </a:r>
            <a:endParaRPr lang="tr-TR" sz="2400" dirty="0"/>
          </a:p>
          <a:p>
            <a:pPr lvl="1"/>
            <a:r>
              <a:rPr lang="tr-TR" sz="1200" dirty="0">
                <a:hlinkClick r:id="rId7"/>
              </a:rPr>
              <a:t>http://finder.tariffcommission.gov.ph/index.php?page=tariff-finder3</a:t>
            </a:r>
            <a:endParaRPr lang="tr-TR" sz="1200" dirty="0"/>
          </a:p>
          <a:p>
            <a:pPr lvl="1"/>
            <a:endParaRPr lang="tr-TR" sz="1200" u="sng" dirty="0"/>
          </a:p>
          <a:p>
            <a:r>
              <a:rPr lang="tr-TR" sz="2400" dirty="0" err="1"/>
              <a:t>Economic</a:t>
            </a:r>
            <a:r>
              <a:rPr lang="tr-TR" sz="2400" dirty="0"/>
              <a:t> </a:t>
            </a:r>
            <a:r>
              <a:rPr lang="tr-TR" sz="2400" dirty="0" err="1"/>
              <a:t>Zones</a:t>
            </a:r>
            <a:endParaRPr lang="tr-TR" sz="2400" dirty="0"/>
          </a:p>
          <a:p>
            <a:pPr lvl="1"/>
            <a:r>
              <a:rPr lang="tr-TR" sz="1200" dirty="0">
                <a:hlinkClick r:id="rId8"/>
              </a:rPr>
              <a:t>http://www.peza.gov.ph/</a:t>
            </a:r>
            <a:endParaRPr lang="tr-TR" sz="1200" dirty="0"/>
          </a:p>
          <a:p>
            <a:endParaRPr lang="tr-TR" sz="1600" u="sng" dirty="0"/>
          </a:p>
          <a:p>
            <a:r>
              <a:rPr lang="tr-TR" sz="2400" dirty="0"/>
              <a:t>Board of </a:t>
            </a:r>
            <a:r>
              <a:rPr lang="tr-TR" sz="2400" dirty="0" err="1"/>
              <a:t>Investments</a:t>
            </a:r>
            <a:endParaRPr lang="tr-TR" sz="2400" dirty="0"/>
          </a:p>
          <a:p>
            <a:pPr lvl="1"/>
            <a:r>
              <a:rPr lang="tr-TR" sz="1200" dirty="0">
                <a:hlinkClick r:id="rId9"/>
              </a:rPr>
              <a:t>http://boi.gov.ph/</a:t>
            </a:r>
            <a:r>
              <a:rPr lang="tr-TR" sz="1200" dirty="0"/>
              <a:t> </a:t>
            </a:r>
            <a:endParaRPr lang="tr-TR" sz="1200" u="sng" dirty="0"/>
          </a:p>
        </p:txBody>
      </p:sp>
    </p:spTree>
    <p:extLst>
      <p:ext uri="{BB962C8B-B14F-4D97-AF65-F5344CB8AC3E}">
        <p14:creationId xmlns:p14="http://schemas.microsoft.com/office/powerpoint/2010/main" val="420373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873992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3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3"/>
          <p:cNvSpPr>
            <a:spLocks noGrp="1"/>
          </p:cNvSpPr>
          <p:nvPr>
            <p:ph idx="1"/>
          </p:nvPr>
        </p:nvSpPr>
        <p:spPr>
          <a:xfrm>
            <a:off x="838200" y="2238073"/>
            <a:ext cx="10515600" cy="4351338"/>
          </a:xfrm>
        </p:spPr>
        <p:txBody>
          <a:bodyPr>
            <a:noAutofit/>
          </a:bodyPr>
          <a:lstStyle/>
          <a:p>
            <a:r>
              <a:rPr lang="tr-TR" sz="2400" b="1" dirty="0" err="1"/>
              <a:t>Approved</a:t>
            </a:r>
            <a:r>
              <a:rPr lang="tr-TR" sz="2400" b="1" dirty="0"/>
              <a:t> </a:t>
            </a:r>
            <a:r>
              <a:rPr lang="tr-TR" sz="2400" b="1" dirty="0" err="1"/>
              <a:t>Projects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Procurement</a:t>
            </a:r>
            <a:r>
              <a:rPr lang="tr-TR" sz="2400" b="1" dirty="0"/>
              <a:t>:</a:t>
            </a:r>
            <a:endParaRPr lang="tr-TR" sz="1800" dirty="0"/>
          </a:p>
          <a:p>
            <a:pPr lvl="1"/>
            <a:r>
              <a:rPr lang="tr-TR" sz="2000" dirty="0"/>
              <a:t>PEZA Electronic </a:t>
            </a:r>
            <a:r>
              <a:rPr lang="tr-TR" sz="2000" dirty="0" err="1"/>
              <a:t>Payment</a:t>
            </a:r>
            <a:r>
              <a:rPr lang="tr-TR" sz="2000" dirty="0"/>
              <a:t> Solution</a:t>
            </a:r>
            <a:endParaRPr lang="tr-TR" sz="1400" dirty="0"/>
          </a:p>
          <a:p>
            <a:pPr marL="0" indent="0">
              <a:buNone/>
            </a:pPr>
            <a:r>
              <a:rPr lang="tr-TR" sz="2400" dirty="0"/>
              <a:t> </a:t>
            </a:r>
            <a:endParaRPr lang="tr-TR" sz="1800" dirty="0"/>
          </a:p>
          <a:p>
            <a:r>
              <a:rPr lang="en-US" sz="2400" b="1" dirty="0"/>
              <a:t>Projects Under Review by Implementing Agencies</a:t>
            </a:r>
            <a:r>
              <a:rPr lang="tr-TR" sz="2400" b="1" dirty="0"/>
              <a:t>:</a:t>
            </a:r>
            <a:endParaRPr lang="tr-TR" sz="1800" dirty="0"/>
          </a:p>
          <a:p>
            <a:pPr lvl="1"/>
            <a:r>
              <a:rPr lang="tr-TR" sz="2000" dirty="0" err="1"/>
              <a:t>Davao</a:t>
            </a:r>
            <a:r>
              <a:rPr lang="tr-TR" sz="2000" dirty="0"/>
              <a:t> </a:t>
            </a:r>
            <a:r>
              <a:rPr lang="tr-TR" sz="2000" dirty="0" err="1"/>
              <a:t>Sea</a:t>
            </a:r>
            <a:r>
              <a:rPr lang="tr-TR" sz="2000" dirty="0"/>
              <a:t> Port </a:t>
            </a:r>
            <a:r>
              <a:rPr lang="tr-TR" sz="2000" dirty="0" err="1"/>
              <a:t>Modernization</a:t>
            </a:r>
            <a:r>
              <a:rPr lang="tr-TR" sz="2000" dirty="0"/>
              <a:t> Project</a:t>
            </a:r>
            <a:endParaRPr lang="tr-TR" sz="1400" dirty="0"/>
          </a:p>
          <a:p>
            <a:pPr lvl="1"/>
            <a:r>
              <a:rPr lang="tr-TR" sz="2000" dirty="0"/>
              <a:t>Development, Operations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Maintenance</a:t>
            </a:r>
            <a:r>
              <a:rPr lang="tr-TR" sz="2000" dirty="0"/>
              <a:t> of General </a:t>
            </a:r>
            <a:r>
              <a:rPr lang="tr-TR" sz="2000" dirty="0" err="1"/>
              <a:t>Santos</a:t>
            </a:r>
            <a:r>
              <a:rPr lang="tr-TR" sz="2000" dirty="0"/>
              <a:t> Port</a:t>
            </a:r>
            <a:endParaRPr lang="tr-TR" sz="1400" dirty="0"/>
          </a:p>
          <a:p>
            <a:endParaRPr lang="tr-TR" sz="1800" dirty="0"/>
          </a:p>
          <a:p>
            <a:r>
              <a:rPr lang="tr-TR" sz="2400" b="1" dirty="0" err="1"/>
              <a:t>Projects</a:t>
            </a:r>
            <a:r>
              <a:rPr lang="tr-TR" sz="2400" b="1" dirty="0"/>
              <a:t> </a:t>
            </a:r>
            <a:r>
              <a:rPr lang="tr-TR" sz="2400" b="1" dirty="0" err="1"/>
              <a:t>under</a:t>
            </a:r>
            <a:r>
              <a:rPr lang="tr-TR" sz="2400" b="1" dirty="0"/>
              <a:t> </a:t>
            </a:r>
            <a:r>
              <a:rPr lang="tr-TR" sz="2400" b="1" dirty="0" err="1"/>
              <a:t>Procurement</a:t>
            </a:r>
            <a:r>
              <a:rPr lang="tr-TR" sz="2400" b="1" dirty="0"/>
              <a:t>:</a:t>
            </a:r>
            <a:endParaRPr lang="tr-TR" sz="1800" dirty="0"/>
          </a:p>
          <a:p>
            <a:pPr lvl="1"/>
            <a:r>
              <a:rPr lang="tr-TR" sz="2000" dirty="0" err="1"/>
              <a:t>Bulacan</a:t>
            </a:r>
            <a:r>
              <a:rPr lang="tr-TR" sz="2000" dirty="0"/>
              <a:t> International </a:t>
            </a:r>
            <a:r>
              <a:rPr lang="tr-TR" sz="2000" dirty="0" err="1"/>
              <a:t>Airport</a:t>
            </a:r>
            <a:r>
              <a:rPr lang="tr-TR" sz="2000" dirty="0"/>
              <a:t> Project (New Manila International </a:t>
            </a:r>
            <a:r>
              <a:rPr lang="tr-TR" sz="2000" dirty="0" err="1"/>
              <a:t>Airport</a:t>
            </a:r>
            <a:r>
              <a:rPr lang="tr-TR" sz="2000" dirty="0"/>
              <a:t>)</a:t>
            </a:r>
          </a:p>
          <a:p>
            <a:pPr lvl="1"/>
            <a:r>
              <a:rPr lang="tr-TR" sz="2000" dirty="0"/>
              <a:t>Road Transport Information </a:t>
            </a:r>
            <a:r>
              <a:rPr lang="tr-TR" sz="2000" dirty="0" err="1"/>
              <a:t>Technology</a:t>
            </a:r>
            <a:r>
              <a:rPr lang="tr-TR" sz="2000" dirty="0"/>
              <a:t> (IT) </a:t>
            </a:r>
            <a:r>
              <a:rPr lang="tr-TR" sz="2000" dirty="0" err="1"/>
              <a:t>Infrastructure</a:t>
            </a:r>
            <a:r>
              <a:rPr lang="tr-TR" sz="2000" dirty="0"/>
              <a:t> Project (</a:t>
            </a:r>
            <a:r>
              <a:rPr lang="tr-TR" sz="2000" dirty="0" err="1"/>
              <a:t>Phase</a:t>
            </a:r>
            <a:r>
              <a:rPr lang="tr-TR" sz="2000" dirty="0"/>
              <a:t> II)</a:t>
            </a:r>
          </a:p>
          <a:p>
            <a:pPr lvl="1"/>
            <a:r>
              <a:rPr lang="tr-TR" sz="2000" dirty="0" err="1"/>
              <a:t>Pasay</a:t>
            </a:r>
            <a:r>
              <a:rPr lang="tr-TR" sz="2000" dirty="0"/>
              <a:t> City </a:t>
            </a:r>
            <a:r>
              <a:rPr lang="tr-TR" sz="2000" dirty="0" err="1"/>
              <a:t>Reclamation</a:t>
            </a:r>
            <a:r>
              <a:rPr lang="tr-TR" sz="2000" dirty="0"/>
              <a:t> Project</a:t>
            </a:r>
          </a:p>
          <a:p>
            <a:pPr marL="0" indent="0">
              <a:buNone/>
            </a:pPr>
            <a:r>
              <a:rPr lang="tr-TR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930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183" y="777573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4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3"/>
          <p:cNvSpPr>
            <a:spLocks noGrp="1"/>
          </p:cNvSpPr>
          <p:nvPr>
            <p:ph idx="1"/>
          </p:nvPr>
        </p:nvSpPr>
        <p:spPr>
          <a:xfrm>
            <a:off x="827183" y="2238073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For Approval of Relevant Government bodies</a:t>
            </a:r>
            <a:r>
              <a:rPr lang="tr-TR" b="1" dirty="0"/>
              <a:t>: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lvl="1"/>
            <a:r>
              <a:rPr lang="tr-TR" dirty="0" err="1"/>
              <a:t>Davao</a:t>
            </a:r>
            <a:r>
              <a:rPr lang="tr-TR" dirty="0"/>
              <a:t> International </a:t>
            </a:r>
            <a:r>
              <a:rPr lang="tr-TR" dirty="0" err="1"/>
              <a:t>Airport</a:t>
            </a:r>
            <a:r>
              <a:rPr lang="tr-TR" dirty="0"/>
              <a:t> Development, </a:t>
            </a:r>
            <a:r>
              <a:rPr lang="tr-TR" dirty="0" err="1"/>
              <a:t>Operation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Management</a:t>
            </a:r>
            <a:endParaRPr lang="tr-TR" sz="2000" dirty="0"/>
          </a:p>
          <a:p>
            <a:pPr lvl="1"/>
            <a:r>
              <a:rPr lang="tr-TR" dirty="0"/>
              <a:t>O&amp;M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Facility</a:t>
            </a:r>
            <a:r>
              <a:rPr lang="tr-TR" dirty="0"/>
              <a:t> Upgrade of </a:t>
            </a:r>
            <a:r>
              <a:rPr lang="tr-TR" dirty="0" err="1"/>
              <a:t>Kalibo</a:t>
            </a:r>
            <a:r>
              <a:rPr lang="tr-TR" dirty="0"/>
              <a:t> International </a:t>
            </a:r>
            <a:r>
              <a:rPr lang="tr-TR" dirty="0" err="1"/>
              <a:t>Airport</a:t>
            </a:r>
            <a:endParaRPr lang="tr-TR" sz="2000" dirty="0"/>
          </a:p>
          <a:p>
            <a:pPr lvl="1"/>
            <a:r>
              <a:rPr lang="tr-TR" dirty="0"/>
              <a:t>MRT-11 Project</a:t>
            </a:r>
            <a:endParaRPr lang="tr-TR" sz="2000" dirty="0"/>
          </a:p>
          <a:p>
            <a:pPr lvl="1"/>
            <a:r>
              <a:rPr lang="tr-TR" dirty="0"/>
              <a:t>Upgrade, </a:t>
            </a:r>
            <a:r>
              <a:rPr lang="tr-TR" dirty="0" err="1"/>
              <a:t>Expansion,Operations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Maintenance</a:t>
            </a:r>
            <a:r>
              <a:rPr lang="tr-TR" dirty="0"/>
              <a:t> of </a:t>
            </a:r>
            <a:r>
              <a:rPr lang="tr-TR" dirty="0" err="1"/>
              <a:t>Laguindingan</a:t>
            </a:r>
            <a:r>
              <a:rPr lang="tr-TR" dirty="0"/>
              <a:t> </a:t>
            </a:r>
            <a:r>
              <a:rPr lang="tr-TR" dirty="0" err="1"/>
              <a:t>Airport</a:t>
            </a:r>
            <a:endParaRPr lang="tr-TR" sz="2000" dirty="0"/>
          </a:p>
          <a:p>
            <a:pPr lvl="1"/>
            <a:r>
              <a:rPr lang="tr-TR" dirty="0"/>
              <a:t>50 </a:t>
            </a:r>
            <a:r>
              <a:rPr lang="tr-TR" dirty="0" err="1"/>
              <a:t>year</a:t>
            </a:r>
            <a:r>
              <a:rPr lang="tr-TR" dirty="0"/>
              <a:t> </a:t>
            </a:r>
            <a:r>
              <a:rPr lang="tr-TR" dirty="0" err="1"/>
              <a:t>Integrated</a:t>
            </a:r>
            <a:r>
              <a:rPr lang="tr-TR" dirty="0"/>
              <a:t> Development Plan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Mactan</a:t>
            </a:r>
            <a:r>
              <a:rPr lang="tr-TR" dirty="0"/>
              <a:t> </a:t>
            </a:r>
            <a:r>
              <a:rPr lang="tr-TR" dirty="0" err="1"/>
              <a:t>Cebu</a:t>
            </a:r>
            <a:r>
              <a:rPr lang="tr-TR" dirty="0"/>
              <a:t> International </a:t>
            </a:r>
            <a:r>
              <a:rPr lang="tr-TR" dirty="0" err="1"/>
              <a:t>Airport</a:t>
            </a:r>
            <a:r>
              <a:rPr lang="tr-TR" dirty="0"/>
              <a:t> (MCIA) Project</a:t>
            </a:r>
            <a:endParaRPr lang="tr-TR" sz="2000" dirty="0"/>
          </a:p>
          <a:p>
            <a:pPr lvl="1"/>
            <a:r>
              <a:rPr lang="tr-TR" dirty="0" err="1"/>
              <a:t>Philippine</a:t>
            </a:r>
            <a:r>
              <a:rPr lang="tr-TR" dirty="0"/>
              <a:t> </a:t>
            </a:r>
            <a:r>
              <a:rPr lang="tr-TR" dirty="0" err="1"/>
              <a:t>Charity</a:t>
            </a:r>
            <a:r>
              <a:rPr lang="tr-TR" dirty="0"/>
              <a:t> </a:t>
            </a:r>
            <a:r>
              <a:rPr lang="tr-TR" dirty="0" err="1"/>
              <a:t>Sweepstakes</a:t>
            </a:r>
            <a:r>
              <a:rPr lang="tr-TR" dirty="0"/>
              <a:t> Office (PCSO) </a:t>
            </a:r>
            <a:r>
              <a:rPr lang="tr-TR" dirty="0" err="1"/>
              <a:t>Corporate</a:t>
            </a:r>
            <a:r>
              <a:rPr lang="tr-TR" dirty="0"/>
              <a:t> Center</a:t>
            </a:r>
            <a:endParaRPr lang="tr-TR" sz="2000" dirty="0"/>
          </a:p>
          <a:p>
            <a:pPr lvl="1"/>
            <a:r>
              <a:rPr lang="tr-TR" dirty="0"/>
              <a:t>East-West </a:t>
            </a:r>
            <a:r>
              <a:rPr lang="tr-TR" dirty="0" err="1"/>
              <a:t>Rail</a:t>
            </a:r>
            <a:r>
              <a:rPr lang="tr-TR" dirty="0"/>
              <a:t> Project</a:t>
            </a:r>
            <a:endParaRPr lang="tr-TR" sz="2000" dirty="0"/>
          </a:p>
          <a:p>
            <a:pPr lvl="1"/>
            <a:r>
              <a:rPr lang="tr-TR" dirty="0"/>
              <a:t>C5 MRT 10 Project</a:t>
            </a:r>
            <a:endParaRPr lang="tr-TR" sz="2000" dirty="0"/>
          </a:p>
          <a:p>
            <a:pPr lvl="1"/>
            <a:r>
              <a:rPr lang="tr-TR" dirty="0" err="1"/>
              <a:t>Cavite</a:t>
            </a:r>
            <a:r>
              <a:rPr lang="tr-TR" dirty="0"/>
              <a:t> LRT </a:t>
            </a:r>
            <a:r>
              <a:rPr lang="tr-TR" dirty="0" err="1"/>
              <a:t>Line</a:t>
            </a:r>
            <a:r>
              <a:rPr lang="tr-TR" dirty="0"/>
              <a:t> 6c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Sucat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6b </a:t>
            </a:r>
            <a:r>
              <a:rPr lang="tr-TR" dirty="0" err="1"/>
              <a:t>Projects</a:t>
            </a:r>
            <a:endParaRPr lang="tr-TR" sz="2000" dirty="0"/>
          </a:p>
          <a:p>
            <a:pPr lvl="1"/>
            <a:r>
              <a:rPr lang="tr-TR" dirty="0" err="1"/>
              <a:t>Preservation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Development of Laguna de Bay Project</a:t>
            </a:r>
            <a:endParaRPr lang="tr-TR" sz="2000" dirty="0"/>
          </a:p>
          <a:p>
            <a:pPr lvl="1"/>
            <a:r>
              <a:rPr lang="tr-TR" dirty="0"/>
              <a:t>Manila Bay 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Flood</a:t>
            </a:r>
            <a:r>
              <a:rPr lang="tr-TR" dirty="0"/>
              <a:t> Control, </a:t>
            </a:r>
            <a:r>
              <a:rPr lang="tr-TR" dirty="0" err="1"/>
              <a:t>Coastal</a:t>
            </a:r>
            <a:r>
              <a:rPr lang="tr-TR" dirty="0"/>
              <a:t> </a:t>
            </a:r>
            <a:r>
              <a:rPr lang="tr-TR" dirty="0" err="1"/>
              <a:t>Defense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Expressway</a:t>
            </a:r>
            <a:r>
              <a:rPr lang="tr-TR" dirty="0"/>
              <a:t> Project</a:t>
            </a:r>
            <a:endParaRPr lang="tr-TR" sz="2000" dirty="0"/>
          </a:p>
          <a:p>
            <a:pPr lvl="1"/>
            <a:r>
              <a:rPr lang="tr-TR" dirty="0"/>
              <a:t>Fort </a:t>
            </a:r>
            <a:r>
              <a:rPr lang="tr-TR" dirty="0" err="1"/>
              <a:t>Bonifacio</a:t>
            </a:r>
            <a:r>
              <a:rPr lang="tr-TR" dirty="0"/>
              <a:t> – </a:t>
            </a:r>
            <a:r>
              <a:rPr lang="tr-TR" dirty="0" err="1"/>
              <a:t>Makati</a:t>
            </a:r>
            <a:r>
              <a:rPr lang="tr-TR" dirty="0"/>
              <a:t> </a:t>
            </a:r>
            <a:r>
              <a:rPr lang="tr-TR" dirty="0" err="1"/>
              <a:t>Skytrain</a:t>
            </a:r>
            <a:r>
              <a:rPr lang="tr-TR" dirty="0"/>
              <a:t> Project</a:t>
            </a:r>
            <a:endParaRPr lang="tr-TR" sz="2000" dirty="0"/>
          </a:p>
          <a:p>
            <a:pPr lvl="1"/>
            <a:r>
              <a:rPr lang="tr-TR" dirty="0"/>
              <a:t>San </a:t>
            </a:r>
            <a:r>
              <a:rPr lang="tr-TR" dirty="0" err="1"/>
              <a:t>Ramon</a:t>
            </a:r>
            <a:r>
              <a:rPr lang="tr-TR" dirty="0"/>
              <a:t> </a:t>
            </a:r>
            <a:r>
              <a:rPr lang="tr-TR" dirty="0" err="1"/>
              <a:t>Newport</a:t>
            </a:r>
            <a:r>
              <a:rPr lang="tr-TR" dirty="0"/>
              <a:t> Project</a:t>
            </a:r>
            <a:endParaRPr lang="tr-TR" sz="2000" dirty="0"/>
          </a:p>
          <a:p>
            <a:pPr lvl="1"/>
            <a:r>
              <a:rPr lang="tr-TR" dirty="0" err="1"/>
              <a:t>Davao</a:t>
            </a:r>
            <a:r>
              <a:rPr lang="tr-TR" dirty="0"/>
              <a:t> People </a:t>
            </a:r>
            <a:r>
              <a:rPr lang="tr-TR" dirty="0" err="1"/>
              <a:t>Mover</a:t>
            </a:r>
            <a:endParaRPr lang="tr-TR" sz="2000" dirty="0"/>
          </a:p>
          <a:p>
            <a:pPr lvl="1"/>
            <a:r>
              <a:rPr lang="tr-TR" dirty="0" err="1"/>
              <a:t>Cavite-Tagaytay-Batangas</a:t>
            </a:r>
            <a:r>
              <a:rPr lang="tr-TR" dirty="0"/>
              <a:t> </a:t>
            </a:r>
            <a:r>
              <a:rPr lang="tr-TR" dirty="0" err="1"/>
              <a:t>Expressway</a:t>
            </a:r>
            <a:r>
              <a:rPr lang="tr-TR" dirty="0"/>
              <a:t> Project</a:t>
            </a:r>
            <a:endParaRPr lang="tr-TR" sz="2000" dirty="0"/>
          </a:p>
          <a:p>
            <a:pPr lvl="1"/>
            <a:r>
              <a:rPr lang="tr-TR" dirty="0"/>
              <a:t>LRT 6 </a:t>
            </a:r>
            <a:r>
              <a:rPr lang="tr-TR" dirty="0" err="1"/>
              <a:t>Cavite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A</a:t>
            </a:r>
            <a:endParaRPr lang="tr-TR" sz="2000" dirty="0"/>
          </a:p>
          <a:p>
            <a:pPr lvl="1"/>
            <a:r>
              <a:rPr lang="tr-TR" dirty="0"/>
              <a:t>Upgrade, Expansion, Operations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Maintenance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New </a:t>
            </a:r>
            <a:r>
              <a:rPr lang="tr-TR" dirty="0" err="1"/>
              <a:t>Bohol</a:t>
            </a:r>
            <a:r>
              <a:rPr lang="tr-TR" dirty="0"/>
              <a:t> International </a:t>
            </a:r>
            <a:r>
              <a:rPr lang="tr-TR" dirty="0" err="1"/>
              <a:t>Airport</a:t>
            </a:r>
            <a:r>
              <a:rPr lang="tr-TR" dirty="0"/>
              <a:t> (</a:t>
            </a:r>
            <a:r>
              <a:rPr lang="tr-TR" dirty="0" err="1"/>
              <a:t>Panglao</a:t>
            </a:r>
            <a:r>
              <a:rPr lang="tr-TR" dirty="0"/>
              <a:t>)</a:t>
            </a:r>
            <a:endParaRPr lang="tr-TR" sz="2000" dirty="0"/>
          </a:p>
          <a:p>
            <a:pPr lvl="1"/>
            <a:r>
              <a:rPr lang="tr-TR" dirty="0" err="1"/>
              <a:t>Ninoy</a:t>
            </a:r>
            <a:r>
              <a:rPr lang="tr-TR" dirty="0"/>
              <a:t> </a:t>
            </a:r>
            <a:r>
              <a:rPr lang="tr-TR" dirty="0" err="1"/>
              <a:t>Aquino</a:t>
            </a:r>
            <a:r>
              <a:rPr lang="tr-TR" dirty="0"/>
              <a:t> International </a:t>
            </a:r>
            <a:r>
              <a:rPr lang="tr-TR" dirty="0" err="1"/>
              <a:t>Airport</a:t>
            </a:r>
            <a:endParaRPr lang="tr-TR" sz="20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94058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250" y="739399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5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3"/>
          <p:cNvSpPr>
            <a:spLocks noGrp="1"/>
          </p:cNvSpPr>
          <p:nvPr>
            <p:ph idx="1"/>
          </p:nvPr>
        </p:nvSpPr>
        <p:spPr>
          <a:xfrm>
            <a:off x="871250" y="219989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/>
              <a:t>Projects</a:t>
            </a:r>
            <a:r>
              <a:rPr lang="tr-TR" b="1" dirty="0"/>
              <a:t> </a:t>
            </a:r>
            <a:r>
              <a:rPr lang="tr-TR" b="1" dirty="0" err="1"/>
              <a:t>under</a:t>
            </a:r>
            <a:r>
              <a:rPr lang="tr-TR" b="1" dirty="0"/>
              <a:t> Development: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err="1"/>
              <a:t>Angat</a:t>
            </a:r>
            <a:r>
              <a:rPr lang="tr-TR" dirty="0"/>
              <a:t> </a:t>
            </a:r>
            <a:r>
              <a:rPr lang="tr-TR" dirty="0" err="1"/>
              <a:t>Hydroelectric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Plant</a:t>
            </a:r>
            <a:r>
              <a:rPr lang="tr-TR" dirty="0"/>
              <a:t> (AHEPP) Project </a:t>
            </a:r>
            <a:r>
              <a:rPr lang="tr-TR" dirty="0" err="1"/>
              <a:t>Rehabilitation</a:t>
            </a:r>
            <a:r>
              <a:rPr lang="tr-TR" dirty="0"/>
              <a:t>, </a:t>
            </a:r>
            <a:r>
              <a:rPr lang="tr-TR" dirty="0" err="1"/>
              <a:t>Operation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Maintenance</a:t>
            </a:r>
            <a:r>
              <a:rPr lang="tr-TR" dirty="0"/>
              <a:t> of </a:t>
            </a:r>
            <a:r>
              <a:rPr lang="tr-TR" dirty="0" err="1"/>
              <a:t>Auxiliary</a:t>
            </a:r>
            <a:r>
              <a:rPr lang="tr-TR" dirty="0"/>
              <a:t> #4 </a:t>
            </a:r>
            <a:r>
              <a:rPr lang="tr-TR" dirty="0" err="1"/>
              <a:t>and</a:t>
            </a:r>
            <a:r>
              <a:rPr lang="tr-TR" dirty="0"/>
              <a:t> #5</a:t>
            </a:r>
          </a:p>
          <a:p>
            <a:pPr lvl="1"/>
            <a:r>
              <a:rPr lang="tr-TR" dirty="0"/>
              <a:t>Central </a:t>
            </a:r>
            <a:r>
              <a:rPr lang="tr-TR" dirty="0" err="1"/>
              <a:t>Luzon</a:t>
            </a:r>
            <a:r>
              <a:rPr lang="tr-TR" dirty="0"/>
              <a:t> Link </a:t>
            </a:r>
            <a:r>
              <a:rPr lang="tr-TR" dirty="0" err="1"/>
              <a:t>Expressway</a:t>
            </a:r>
            <a:r>
              <a:rPr lang="tr-TR" dirty="0"/>
              <a:t> (CLLEX) </a:t>
            </a:r>
            <a:r>
              <a:rPr lang="tr-TR" dirty="0" err="1"/>
              <a:t>Phase</a:t>
            </a:r>
            <a:r>
              <a:rPr lang="tr-TR" dirty="0"/>
              <a:t> 1 O&amp;M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2</a:t>
            </a:r>
          </a:p>
          <a:p>
            <a:pPr lvl="1"/>
            <a:r>
              <a:rPr lang="tr-TR" dirty="0" err="1"/>
              <a:t>Cebu</a:t>
            </a:r>
            <a:r>
              <a:rPr lang="tr-TR" dirty="0"/>
              <a:t> </a:t>
            </a:r>
            <a:r>
              <a:rPr lang="tr-TR" dirty="0" err="1"/>
              <a:t>Bus</a:t>
            </a:r>
            <a:r>
              <a:rPr lang="tr-TR" dirty="0"/>
              <a:t> </a:t>
            </a:r>
            <a:r>
              <a:rPr lang="tr-TR" dirty="0" err="1"/>
              <a:t>Rapid</a:t>
            </a:r>
            <a:r>
              <a:rPr lang="tr-TR" dirty="0"/>
              <a:t> Transit (BRT) Operations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Maintenance</a:t>
            </a:r>
            <a:r>
              <a:rPr lang="tr-TR" dirty="0"/>
              <a:t> Project</a:t>
            </a:r>
          </a:p>
          <a:p>
            <a:pPr lvl="1"/>
            <a:r>
              <a:rPr lang="tr-TR" dirty="0" err="1"/>
              <a:t>Cagayan</a:t>
            </a:r>
            <a:r>
              <a:rPr lang="tr-TR" dirty="0"/>
              <a:t> </a:t>
            </a:r>
            <a:r>
              <a:rPr lang="tr-TR" dirty="0" err="1"/>
              <a:t>Valley</a:t>
            </a:r>
            <a:r>
              <a:rPr lang="tr-TR" dirty="0"/>
              <a:t> </a:t>
            </a:r>
            <a:r>
              <a:rPr lang="tr-TR" dirty="0" err="1"/>
              <a:t>Medical</a:t>
            </a:r>
            <a:r>
              <a:rPr lang="tr-TR" dirty="0"/>
              <a:t> Center </a:t>
            </a:r>
            <a:r>
              <a:rPr lang="tr-TR" dirty="0" err="1"/>
              <a:t>Hemodialysis</a:t>
            </a:r>
            <a:r>
              <a:rPr lang="tr-TR" dirty="0"/>
              <a:t> </a:t>
            </a:r>
            <a:r>
              <a:rPr lang="tr-TR" dirty="0" err="1"/>
              <a:t>Unit</a:t>
            </a:r>
            <a:endParaRPr lang="tr-TR" dirty="0"/>
          </a:p>
          <a:p>
            <a:pPr lvl="1"/>
            <a:r>
              <a:rPr lang="tr-TR" dirty="0"/>
              <a:t>CCP </a:t>
            </a:r>
            <a:r>
              <a:rPr lang="tr-TR" dirty="0" err="1"/>
              <a:t>Asset</a:t>
            </a:r>
            <a:r>
              <a:rPr lang="tr-TR" dirty="0"/>
              <a:t> Development Project</a:t>
            </a:r>
          </a:p>
          <a:p>
            <a:pPr lvl="1"/>
            <a:r>
              <a:rPr lang="tr-TR" dirty="0" err="1"/>
              <a:t>Duty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Philippines</a:t>
            </a:r>
            <a:r>
              <a:rPr lang="tr-TR" dirty="0"/>
              <a:t> </a:t>
            </a:r>
            <a:r>
              <a:rPr lang="tr-TR" dirty="0" err="1"/>
              <a:t>Retail</a:t>
            </a:r>
            <a:r>
              <a:rPr lang="tr-TR" dirty="0"/>
              <a:t> Development Project</a:t>
            </a:r>
          </a:p>
          <a:p>
            <a:pPr lvl="1"/>
            <a:r>
              <a:rPr lang="tr-TR" dirty="0"/>
              <a:t>PGH </a:t>
            </a:r>
            <a:r>
              <a:rPr lang="tr-TR" dirty="0" err="1"/>
              <a:t>Cancer</a:t>
            </a:r>
            <a:r>
              <a:rPr lang="tr-TR" dirty="0"/>
              <a:t> Center</a:t>
            </a:r>
          </a:p>
          <a:p>
            <a:pPr lvl="1"/>
            <a:r>
              <a:rPr lang="tr-TR" dirty="0" err="1"/>
              <a:t>Philippine</a:t>
            </a:r>
            <a:r>
              <a:rPr lang="tr-TR" dirty="0"/>
              <a:t> General </a:t>
            </a:r>
            <a:r>
              <a:rPr lang="tr-TR" dirty="0" err="1"/>
              <a:t>Hospital</a:t>
            </a:r>
            <a:r>
              <a:rPr lang="tr-TR" dirty="0"/>
              <a:t> (PGH) </a:t>
            </a:r>
            <a:r>
              <a:rPr lang="tr-TR" dirty="0" err="1"/>
              <a:t>Diliman</a:t>
            </a:r>
            <a:r>
              <a:rPr lang="tr-TR" dirty="0"/>
              <a:t> O&amp;M PPP Project</a:t>
            </a:r>
          </a:p>
          <a:p>
            <a:pPr lvl="1"/>
            <a:r>
              <a:rPr lang="tr-TR" dirty="0"/>
              <a:t>NDC </a:t>
            </a:r>
            <a:r>
              <a:rPr lang="tr-TR" dirty="0" err="1"/>
              <a:t>Admin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</a:t>
            </a:r>
            <a:r>
              <a:rPr lang="tr-TR" dirty="0" err="1"/>
              <a:t>Complex</a:t>
            </a:r>
            <a:r>
              <a:rPr lang="tr-TR" dirty="0"/>
              <a:t> (</a:t>
            </a:r>
            <a:r>
              <a:rPr lang="tr-TR" dirty="0" err="1"/>
              <a:t>formerly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DTI </a:t>
            </a:r>
            <a:r>
              <a:rPr lang="tr-TR" dirty="0" err="1"/>
              <a:t>Building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) Project</a:t>
            </a:r>
          </a:p>
        </p:txBody>
      </p:sp>
    </p:spTree>
    <p:extLst>
      <p:ext uri="{BB962C8B-B14F-4D97-AF65-F5344CB8AC3E}">
        <p14:creationId xmlns:p14="http://schemas.microsoft.com/office/powerpoint/2010/main" val="386942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2605" y="440666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dirty="0" err="1">
                <a:latin typeface="Century Gothic" panose="020B0502020202020204" pitchFamily="34" charset="0"/>
              </a:rPr>
              <a:t>Issues</a:t>
            </a:r>
            <a:r>
              <a:rPr lang="tr-TR" sz="4000" dirty="0">
                <a:latin typeface="Century Gothic" panose="020B0502020202020204" pitchFamily="34" charset="0"/>
              </a:rPr>
              <a:t> (</a:t>
            </a:r>
            <a:r>
              <a:rPr lang="tr-TR" sz="4000" dirty="0" err="1">
                <a:latin typeface="Century Gothic" panose="020B0502020202020204" pitchFamily="34" charset="0"/>
              </a:rPr>
              <a:t>Investment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and</a:t>
            </a:r>
            <a:r>
              <a:rPr lang="tr-TR" sz="4000" dirty="0">
                <a:latin typeface="Century Gothic" panose="020B0502020202020204" pitchFamily="34" charset="0"/>
              </a:rPr>
              <a:t> </a:t>
            </a:r>
            <a:r>
              <a:rPr lang="tr-TR" sz="4000" dirty="0" err="1">
                <a:latin typeface="Century Gothic" panose="020B0502020202020204" pitchFamily="34" charset="0"/>
              </a:rPr>
              <a:t>Trade</a:t>
            </a:r>
            <a:r>
              <a:rPr lang="tr-TR" sz="4000" dirty="0">
                <a:latin typeface="Century Gothic" panose="020B0502020202020204" pitchFamily="34" charset="0"/>
              </a:rPr>
              <a:t>) 7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1952" y="1457763"/>
            <a:ext cx="10268096" cy="435133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61952" y="5809101"/>
            <a:ext cx="814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CDC-SBMA</a:t>
            </a:r>
            <a:r>
              <a:rPr lang="tr-TR" sz="1400" dirty="0"/>
              <a:t>= </a:t>
            </a:r>
            <a:r>
              <a:rPr lang="tr-TR" sz="1400" dirty="0" err="1"/>
              <a:t>Clark</a:t>
            </a:r>
            <a:r>
              <a:rPr lang="tr-TR" sz="1400" dirty="0"/>
              <a:t> Development </a:t>
            </a:r>
            <a:r>
              <a:rPr lang="tr-TR" sz="1400" dirty="0" err="1"/>
              <a:t>Authority</a:t>
            </a:r>
            <a:r>
              <a:rPr lang="tr-TR" sz="1400" dirty="0"/>
              <a:t>, </a:t>
            </a:r>
            <a:r>
              <a:rPr lang="tr-TR" sz="1400" dirty="0" err="1"/>
              <a:t>Subic</a:t>
            </a:r>
            <a:r>
              <a:rPr lang="tr-TR" sz="1400" dirty="0"/>
              <a:t> Bay </a:t>
            </a:r>
            <a:r>
              <a:rPr lang="tr-TR" sz="1400" dirty="0" err="1"/>
              <a:t>Metropoliton</a:t>
            </a:r>
            <a:r>
              <a:rPr lang="tr-TR" sz="1400" dirty="0"/>
              <a:t> </a:t>
            </a:r>
            <a:r>
              <a:rPr lang="tr-TR" sz="1400" dirty="0" err="1"/>
              <a:t>Authority</a:t>
            </a:r>
            <a:endParaRPr lang="tr-TR" sz="1400" dirty="0"/>
          </a:p>
          <a:p>
            <a:r>
              <a:rPr lang="tr-TR" sz="1400" b="1" dirty="0"/>
              <a:t>CEZA</a:t>
            </a:r>
            <a:r>
              <a:rPr lang="tr-TR" sz="1400" dirty="0"/>
              <a:t>= </a:t>
            </a:r>
            <a:r>
              <a:rPr lang="tr-TR" sz="1400" dirty="0" err="1"/>
              <a:t>Cagayan</a:t>
            </a:r>
            <a:r>
              <a:rPr lang="tr-TR" sz="1400" dirty="0"/>
              <a:t> </a:t>
            </a:r>
            <a:r>
              <a:rPr lang="tr-TR" sz="1400" dirty="0" err="1"/>
              <a:t>Economiz</a:t>
            </a:r>
            <a:r>
              <a:rPr lang="tr-TR" sz="1400" dirty="0"/>
              <a:t> </a:t>
            </a:r>
            <a:r>
              <a:rPr lang="tr-TR" sz="1400" dirty="0" err="1"/>
              <a:t>Zone</a:t>
            </a:r>
            <a:r>
              <a:rPr lang="tr-TR" sz="1400" dirty="0"/>
              <a:t> </a:t>
            </a:r>
            <a:r>
              <a:rPr lang="tr-TR" sz="1400" dirty="0" err="1"/>
              <a:t>Authority</a:t>
            </a:r>
            <a:r>
              <a:rPr lang="tr-TR" sz="1400" dirty="0"/>
              <a:t>                      </a:t>
            </a:r>
            <a:r>
              <a:rPr lang="tr-TR" sz="1400" b="1" dirty="0"/>
              <a:t> AFAB</a:t>
            </a:r>
            <a:r>
              <a:rPr lang="tr-TR" sz="1400" dirty="0"/>
              <a:t>= </a:t>
            </a:r>
            <a:r>
              <a:rPr lang="en-US" sz="1400" dirty="0"/>
              <a:t>Authority of the Freeport Area of Bataan</a:t>
            </a:r>
            <a:endParaRPr lang="tr-TR" sz="1400" dirty="0"/>
          </a:p>
          <a:p>
            <a:r>
              <a:rPr lang="tr-TR" sz="1400" b="1" dirty="0"/>
              <a:t>APECO</a:t>
            </a:r>
            <a:r>
              <a:rPr lang="tr-TR" sz="1400" dirty="0"/>
              <a:t>= </a:t>
            </a:r>
            <a:r>
              <a:rPr lang="en-US" sz="1400" dirty="0"/>
              <a:t>Aurora Pacific Economic Zone and Freeport</a:t>
            </a:r>
            <a:r>
              <a:rPr lang="tr-TR" sz="1400" dirty="0"/>
              <a:t>   </a:t>
            </a:r>
            <a:r>
              <a:rPr lang="tr-TR" sz="1400" b="1" dirty="0"/>
              <a:t>ZCSEZA</a:t>
            </a:r>
            <a:r>
              <a:rPr lang="tr-TR" sz="1400" dirty="0"/>
              <a:t>= </a:t>
            </a:r>
            <a:r>
              <a:rPr lang="en-US" sz="1400" dirty="0"/>
              <a:t>Zamboanga City Special Economic Zone</a:t>
            </a:r>
            <a:endParaRPr lang="tr-TR" sz="1400" dirty="0"/>
          </a:p>
          <a:p>
            <a:r>
              <a:rPr lang="tr-TR" sz="1400" b="1" dirty="0"/>
              <a:t>IPA</a:t>
            </a:r>
            <a:r>
              <a:rPr lang="tr-TR" sz="1400" dirty="0"/>
              <a:t>= </a:t>
            </a:r>
            <a:r>
              <a:rPr lang="tr-TR" sz="1400" dirty="0" err="1"/>
              <a:t>Investment</a:t>
            </a:r>
            <a:r>
              <a:rPr lang="tr-TR" sz="1400" dirty="0"/>
              <a:t> </a:t>
            </a:r>
            <a:r>
              <a:rPr lang="tr-TR" sz="1400" dirty="0" err="1"/>
              <a:t>Promotion</a:t>
            </a:r>
            <a:r>
              <a:rPr lang="tr-TR" sz="1400" dirty="0"/>
              <a:t> </a:t>
            </a:r>
            <a:r>
              <a:rPr lang="tr-TR" sz="1400" dirty="0" err="1"/>
              <a:t>Authority</a:t>
            </a:r>
            <a:r>
              <a:rPr lang="tr-TR" sz="1400" dirty="0"/>
              <a:t>                                              </a:t>
            </a:r>
            <a:r>
              <a:rPr lang="en-US" sz="1400" dirty="0"/>
              <a:t>Authority &amp; Freeport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5639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490834" y="736947"/>
            <a:ext cx="10515600" cy="912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dirty="0" err="1">
                <a:latin typeface="Century Gothic" panose="020B0502020202020204" pitchFamily="34" charset="0"/>
              </a:rPr>
              <a:t>Related</a:t>
            </a:r>
            <a:r>
              <a:rPr lang="tr-TR" sz="4400" dirty="0">
                <a:latin typeface="Century Gothic" panose="020B0502020202020204" pitchFamily="34" charset="0"/>
              </a:rPr>
              <a:t> </a:t>
            </a:r>
            <a:r>
              <a:rPr lang="tr-TR" sz="4400" dirty="0" err="1">
                <a:latin typeface="Century Gothic" panose="020B0502020202020204" pitchFamily="34" charset="0"/>
              </a:rPr>
              <a:t>Government</a:t>
            </a:r>
            <a:r>
              <a:rPr lang="tr-TR" sz="4400" dirty="0">
                <a:latin typeface="Century Gothic" panose="020B0502020202020204" pitchFamily="34" charset="0"/>
              </a:rPr>
              <a:t> </a:t>
            </a:r>
            <a:r>
              <a:rPr lang="tr-TR" sz="4400" dirty="0" err="1">
                <a:latin typeface="Century Gothic" panose="020B0502020202020204" pitchFamily="34" charset="0"/>
              </a:rPr>
              <a:t>Agencies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918243" y="1811262"/>
            <a:ext cx="4105073" cy="349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75"/>
              </a:spcAft>
            </a:pPr>
            <a:r>
              <a:rPr lang="en-US" sz="1000" b="1" cap="al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Investments (BOI)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Atty. Raul V. Angeles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 – Investment Assistance Center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Telefax: 897-3079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Assistance Center (IAC)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Floor Industry and Investments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Bldg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385 Sen. Gil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Puyat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Ave., Makati City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 no.: 895.36.40 / 895.36.41 / 895.36.57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line. 895.83.22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bossac@boi.gov.ph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Web: </a:t>
            </a:r>
            <a:r>
              <a:rPr lang="en-US" sz="1000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www.boi.gov.ph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Lanie O. Dormiendo 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- Europe, Middle East &amp; Africa Division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Investments Promotion Service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Investments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385 Sen Gil </a:t>
            </a:r>
            <a:r>
              <a:rPr lang="en-PH" sz="10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Puyat</a:t>
            </a:r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Ave., Makati City 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DL: (632) 897-3083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TL: (632) 895-3521 </a:t>
            </a:r>
            <a:r>
              <a:rPr lang="en-PH" sz="10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</a:t>
            </a:r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214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Fax: (632) 895-3521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48634" y="1730927"/>
            <a:ext cx="6096000" cy="55066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1000" b="1" cap="al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Philippine Chamber of Commerce and Industry</a:t>
            </a:r>
            <a:r>
              <a:rPr lang="en-PH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(PCCI)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PH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Bing </a:t>
            </a:r>
            <a:r>
              <a:rPr lang="tr-TR" sz="10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Sibal</a:t>
            </a:r>
            <a:r>
              <a:rPr lang="tr-TR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-LIMJOCO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PH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gtbmnl@gmail.com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Francis CHUA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 Emeritus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 of International &amp; Trade Affairs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3F Commerce and Industry Plaza,1030 Campus Avenue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Cor. Park Ave. McKinley Town Center, Fort </a:t>
            </a:r>
            <a:r>
              <a:rPr lang="en-PH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Bonifacio</a:t>
            </a:r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Taguig</a:t>
            </a:r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Tel.no.: 864 8196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 no.: 846 8619</a:t>
            </a:r>
            <a:endParaRPr lang="en-PH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PH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francis@info.com.ph</a:t>
            </a:r>
            <a:endParaRPr lang="tr-TR" sz="1000" u="sng" dirty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000" u="sng" dirty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cap="al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Philippine Economic Zone Authority (PEZA)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cap="al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</a:t>
            </a:r>
            <a:r>
              <a:rPr lang="tr-TR" sz="10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Charito</a:t>
            </a:r>
            <a:r>
              <a:rPr lang="tr-TR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PLAZA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– General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No: 551-3454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 No: 891-6380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 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  <a:hlinkClick r:id="rId8"/>
              </a:rPr>
              <a:t>odg@peza.gov.ph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Address: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Roxas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Boulevard corner San Luis Street, Pasay City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Elmer H. San Pascual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Manager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Promotions and Public Relations Group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No: 551-3438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 No: 551-3436</a:t>
            </a:r>
            <a:b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 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info@peza.gov.ph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75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: </a:t>
            </a:r>
            <a:r>
              <a:rPr lang="en-US" sz="1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www.peza.gov.ph</a:t>
            </a:r>
            <a:endParaRPr lang="en-PH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4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68528" y="2486457"/>
            <a:ext cx="5525872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FİLİPİNLER’DEKİ YERLEŞİK TÜRK DERNEK VE KURULUŞ</a:t>
            </a:r>
            <a:r>
              <a:rPr kumimoji="0" lang="tr-T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Dernek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Adı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: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FİLİPİNLER-TÜRK İŞ KONSEYİ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İletişim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: Ernesto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N.Chua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C.K.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Ünvan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Başkan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Adres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: Philippine Chamber of Commerce and Industry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           3rd Floor, Commerce and Industry Plaza,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           1030 Campus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Ave.cor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Park Ave.,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Mckinley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Town Center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           Fort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Bonifacio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Taguig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City, Philippines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Tel No.               : (63 2) 8468196 loc. 131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Fax No.              : (63 2) 8468619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Gsm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No.             : (63 918) 9189008221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E-mail                :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6A73"/>
                </a:solidFill>
                <a:effectLst/>
                <a:latin typeface="Century Gothic" panose="020B0502020202020204" pitchFamily="34" charset="0"/>
                <a:hlinkClick r:id="rId4"/>
              </a:rPr>
              <a:t>mltc-sales@pldtdsl.net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748473" y="2128934"/>
            <a:ext cx="4239638" cy="30239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ÜLKEMİZDE YERLEŞİK FİLİPİNLER DERNEK VE KURULUŞ</a:t>
            </a:r>
            <a:r>
              <a:rPr lang="tr-TR" alt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</a:t>
            </a:r>
            <a:endParaRPr lang="tr-TR" alt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Dernek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Adı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: </a:t>
            </a:r>
            <a:r>
              <a:rPr lang="en-US" alt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TÜRK-FİLİPİNLER İŞ KONSEYİ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İletişim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       : </a:t>
            </a:r>
            <a:r>
              <a:rPr lang="tr-TR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İlkem ŞAHİN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Ünvan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        :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Başkan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Adres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         : Dış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Ekonomik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İlişkiler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Kurulu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(DEİK)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                    TOBB Plaza,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Talatpaşa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Caddesi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, No: 3 Kat: 5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                         34394 Levent, İstanbul, </a:t>
            </a:r>
            <a:r>
              <a:rPr lang="en-US" altLang="en-US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Türkiye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Tel No.               : (90 212) 3395000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Fax No.              : (90 212) 2703784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E-mail                 : </a:t>
            </a:r>
            <a:r>
              <a:rPr lang="en-US" altLang="en-US" sz="1200" dirty="0">
                <a:solidFill>
                  <a:srgbClr val="006A73"/>
                </a:solidFill>
                <a:latin typeface="Century Gothic" panose="020B0502020202020204" pitchFamily="34" charset="0"/>
                <a:hlinkClick r:id="rId5"/>
              </a:rPr>
              <a:t>info@deik.org.tr</a:t>
            </a:r>
            <a:endParaRPr lang="en-US" alt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Website              : </a:t>
            </a:r>
            <a:r>
              <a:rPr lang="en-US" altLang="en-US" sz="1200" dirty="0">
                <a:solidFill>
                  <a:srgbClr val="006A73"/>
                </a:solidFill>
                <a:latin typeface="Century Gothic" panose="020B0502020202020204" pitchFamily="34" charset="0"/>
                <a:hlinkClick r:id="rId6"/>
              </a:rPr>
              <a:t>http://www.deik.org.tr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1251" y="899071"/>
            <a:ext cx="10515600" cy="1325563"/>
          </a:xfrm>
        </p:spPr>
        <p:txBody>
          <a:bodyPr>
            <a:normAutofit/>
          </a:bodyPr>
          <a:lstStyle/>
          <a:p>
            <a:r>
              <a:rPr lang="tr-TR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TÜRKİYE-FİLİPİNLER İŞ KONSEYİ</a:t>
            </a:r>
            <a:endParaRPr lang="en-PH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Halil İmza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61" y="3588515"/>
            <a:ext cx="4575845" cy="193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4044243" y="2324559"/>
            <a:ext cx="275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TEŞEKKÜRLER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228553" y="5433936"/>
            <a:ext cx="239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5"/>
              </a:rPr>
              <a:t>ozturkha@ticaret.gov.tr</a:t>
            </a:r>
            <a:endParaRPr lang="tr-TR" dirty="0"/>
          </a:p>
          <a:p>
            <a:r>
              <a:rPr lang="tr-TR">
                <a:hlinkClick r:id="rId6"/>
              </a:rPr>
              <a:t>manila@ticaret.gov.tr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42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>
            <a:normAutofit/>
          </a:bodyPr>
          <a:lstStyle/>
          <a:p>
            <a:r>
              <a:rPr lang="en-PH" sz="4500" b="1" u="sng" dirty="0">
                <a:latin typeface="Century Gothic" panose="020B0502020202020204" pitchFamily="34" charset="0"/>
              </a:rPr>
              <a:t>People and Society</a:t>
            </a:r>
            <a:endParaRPr lang="en-US" sz="4500" b="1" u="sng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42289"/>
            <a:ext cx="10634663" cy="50323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Nationality		: Filipino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PH" sz="25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Language		: Filipino, English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PH" sz="25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Religion		: Roman Catholic		82.9%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  Muslim			5%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  Evangelical 		2.8%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  </a:t>
            </a:r>
            <a:r>
              <a:rPr lang="en-PH" sz="2500" dirty="0" err="1">
                <a:latin typeface="Century Gothic" panose="020B0502020202020204" pitchFamily="34" charset="0"/>
              </a:rPr>
              <a:t>Iglesia</a:t>
            </a:r>
            <a:r>
              <a:rPr lang="en-PH" sz="2500" dirty="0">
                <a:latin typeface="Century Gothic" panose="020B0502020202020204" pitchFamily="34" charset="0"/>
              </a:rPr>
              <a:t> </a:t>
            </a:r>
            <a:r>
              <a:rPr lang="en-PH" sz="2500" dirty="0" err="1">
                <a:latin typeface="Century Gothic" panose="020B0502020202020204" pitchFamily="34" charset="0"/>
              </a:rPr>
              <a:t>ni</a:t>
            </a:r>
            <a:r>
              <a:rPr lang="en-PH" sz="2500" dirty="0">
                <a:latin typeface="Century Gothic" panose="020B0502020202020204" pitchFamily="34" charset="0"/>
              </a:rPr>
              <a:t> Cristo		2.3%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  Other Christian		4.5%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  Others unspecified	2.5%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PH" sz="2500" dirty="0">
                <a:latin typeface="Century Gothic" panose="020B0502020202020204" pitchFamily="34" charset="0"/>
              </a:rPr>
              <a:t>			</a:t>
            </a:r>
            <a:endParaRPr lang="en-US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74133"/>
            <a:ext cx="10693400" cy="61806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000" b="1" dirty="0">
                <a:latin typeface="Century Gothic" panose="020B0502020202020204" pitchFamily="34" charset="0"/>
              </a:rPr>
              <a:t>ECONOMIC FIGURES</a:t>
            </a:r>
          </a:p>
          <a:p>
            <a:pPr marL="0" indent="0">
              <a:buNone/>
            </a:pPr>
            <a:endParaRPr lang="tr-T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GDP				: </a:t>
            </a:r>
            <a:r>
              <a:rPr lang="tr-TR" sz="2000" dirty="0">
                <a:latin typeface="Century Gothic" panose="020B0502020202020204" pitchFamily="34" charset="0"/>
              </a:rPr>
              <a:t>331</a:t>
            </a:r>
            <a:r>
              <a:rPr lang="en-PH" sz="2000" dirty="0">
                <a:latin typeface="Century Gothic" panose="020B0502020202020204" pitchFamily="34" charset="0"/>
              </a:rPr>
              <a:t> (current prices in US$B</a:t>
            </a:r>
            <a:r>
              <a:rPr lang="tr-TR" sz="2000" dirty="0">
                <a:latin typeface="Century Gothic" panose="020B0502020202020204" pitchFamily="34" charset="0"/>
              </a:rPr>
              <a:t>, 2018</a:t>
            </a:r>
            <a:r>
              <a:rPr lang="en-PH" sz="20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P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GDP Growth Rate	</a:t>
            </a:r>
            <a:r>
              <a:rPr lang="tr-TR" sz="2000" dirty="0">
                <a:latin typeface="Century Gothic" panose="020B0502020202020204" pitchFamily="34" charset="0"/>
              </a:rPr>
              <a:t>	</a:t>
            </a:r>
            <a:r>
              <a:rPr lang="en-PH" sz="2000" dirty="0">
                <a:latin typeface="Century Gothic" panose="020B0502020202020204" pitchFamily="34" charset="0"/>
              </a:rPr>
              <a:t>: </a:t>
            </a:r>
            <a:r>
              <a:rPr lang="tr-TR" sz="2000" dirty="0">
                <a:latin typeface="Century Gothic" panose="020B0502020202020204" pitchFamily="34" charset="0"/>
              </a:rPr>
              <a:t>6,2</a:t>
            </a:r>
            <a:r>
              <a:rPr lang="en-PH" sz="2000" dirty="0">
                <a:latin typeface="Century Gothic" panose="020B0502020202020204" pitchFamily="34" charset="0"/>
              </a:rPr>
              <a:t>% (201</a:t>
            </a:r>
            <a:r>
              <a:rPr lang="tr-TR" sz="2000" dirty="0">
                <a:latin typeface="Century Gothic" panose="020B0502020202020204" pitchFamily="34" charset="0"/>
              </a:rPr>
              <a:t>8</a:t>
            </a:r>
            <a:r>
              <a:rPr lang="en-PH" sz="20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P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GDP per capita		: </a:t>
            </a:r>
            <a:r>
              <a:rPr lang="tr-TR" sz="2000" dirty="0">
                <a:latin typeface="Century Gothic" panose="020B0502020202020204" pitchFamily="34" charset="0"/>
              </a:rPr>
              <a:t>3.104</a:t>
            </a:r>
            <a:r>
              <a:rPr lang="en-PH" sz="2000" dirty="0">
                <a:latin typeface="Century Gothic" panose="020B0502020202020204" pitchFamily="34" charset="0"/>
              </a:rPr>
              <a:t> (</a:t>
            </a:r>
            <a:r>
              <a:rPr lang="tr-TR" sz="2000" dirty="0" err="1">
                <a:latin typeface="Century Gothic" panose="020B0502020202020204" pitchFamily="34" charset="0"/>
              </a:rPr>
              <a:t>current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err="1">
                <a:latin typeface="Century Gothic" panose="020B0502020202020204" pitchFamily="34" charset="0"/>
              </a:rPr>
              <a:t>prices</a:t>
            </a:r>
            <a:r>
              <a:rPr lang="en-PH" sz="2000" dirty="0">
                <a:latin typeface="Century Gothic" panose="020B0502020202020204" pitchFamily="34" charset="0"/>
              </a:rPr>
              <a:t> US$</a:t>
            </a:r>
            <a:r>
              <a:rPr lang="tr-TR" sz="2000" dirty="0">
                <a:latin typeface="Century Gothic" panose="020B0502020202020204" pitchFamily="34" charset="0"/>
              </a:rPr>
              <a:t>, 2018</a:t>
            </a:r>
            <a:r>
              <a:rPr lang="en-PH" sz="20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en-P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Inflation rate		</a:t>
            </a:r>
            <a:r>
              <a:rPr lang="tr-TR" sz="2000" dirty="0">
                <a:latin typeface="Century Gothic" panose="020B0502020202020204" pitchFamily="34" charset="0"/>
              </a:rPr>
              <a:t>	</a:t>
            </a:r>
            <a:r>
              <a:rPr lang="en-PH" sz="2000" dirty="0">
                <a:latin typeface="Century Gothic" panose="020B0502020202020204" pitchFamily="34" charset="0"/>
              </a:rPr>
              <a:t>: </a:t>
            </a:r>
            <a:r>
              <a:rPr lang="tr-TR" sz="2000" dirty="0">
                <a:latin typeface="Century Gothic" panose="020B0502020202020204" pitchFamily="34" charset="0"/>
              </a:rPr>
              <a:t>5,2 (2018)</a:t>
            </a:r>
            <a:endParaRPr lang="en-P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Currency			: Philippine Peso (PHP)</a:t>
            </a:r>
          </a:p>
          <a:p>
            <a:pPr marL="0" indent="0">
              <a:buNone/>
            </a:pPr>
            <a:endParaRPr lang="en-PH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PH" sz="2000" dirty="0">
                <a:latin typeface="Century Gothic" panose="020B0502020202020204" pitchFamily="34" charset="0"/>
              </a:rPr>
              <a:t>Exchange rate		</a:t>
            </a:r>
            <a:r>
              <a:rPr lang="tr-TR" sz="2000" dirty="0">
                <a:latin typeface="Century Gothic" panose="020B0502020202020204" pitchFamily="34" charset="0"/>
              </a:rPr>
              <a:t>	</a:t>
            </a:r>
            <a:r>
              <a:rPr lang="en-PH" sz="2000" dirty="0">
                <a:latin typeface="Century Gothic" panose="020B0502020202020204" pitchFamily="34" charset="0"/>
              </a:rPr>
              <a:t>: 1 </a:t>
            </a:r>
            <a:r>
              <a:rPr lang="tr-TR" sz="2000" dirty="0">
                <a:latin typeface="Century Gothic" panose="020B0502020202020204" pitchFamily="34" charset="0"/>
              </a:rPr>
              <a:t>USD</a:t>
            </a:r>
            <a:r>
              <a:rPr lang="en-PH" sz="2000" dirty="0">
                <a:latin typeface="Century Gothic" panose="020B0502020202020204" pitchFamily="34" charset="0"/>
              </a:rPr>
              <a:t> = </a:t>
            </a:r>
            <a:r>
              <a:rPr lang="tr-TR" sz="2000" dirty="0">
                <a:latin typeface="Century Gothic" panose="020B0502020202020204" pitchFamily="34" charset="0"/>
              </a:rPr>
              <a:t>52,1420 Peso (23 </a:t>
            </a:r>
            <a:r>
              <a:rPr lang="tr-TR" sz="2000" dirty="0" err="1">
                <a:latin typeface="Century Gothic" panose="020B0502020202020204" pitchFamily="34" charset="0"/>
              </a:rPr>
              <a:t>Sept</a:t>
            </a:r>
            <a:r>
              <a:rPr lang="tr-TR" sz="2000" dirty="0">
                <a:latin typeface="Century Gothic" panose="020B0502020202020204" pitchFamily="34" charset="0"/>
              </a:rPr>
              <a:t>. 2019)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1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İçerik Yer Tutucusu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0121" y="1492471"/>
            <a:ext cx="6452663" cy="47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3284" y="13078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4500" dirty="0">
                <a:latin typeface="Century Gothic" panose="020B0502020202020204" pitchFamily="34" charset="0"/>
              </a:rPr>
              <a:t>               </a:t>
            </a:r>
            <a:r>
              <a:rPr lang="en-PH" sz="4500" dirty="0">
                <a:latin typeface="Century Gothic" panose="020B0502020202020204" pitchFamily="34" charset="0"/>
              </a:rPr>
              <a:t>GDP </a:t>
            </a:r>
            <a:r>
              <a:rPr lang="tr-TR" sz="4500" dirty="0">
                <a:latin typeface="Century Gothic" panose="020B0502020202020204" pitchFamily="34" charset="0"/>
              </a:rPr>
              <a:t>               GDP Per </a:t>
            </a:r>
            <a:r>
              <a:rPr lang="tr-TR" sz="4500" dirty="0" err="1">
                <a:latin typeface="Century Gothic" panose="020B0502020202020204" pitchFamily="34" charset="0"/>
              </a:rPr>
              <a:t>Capita</a:t>
            </a:r>
            <a:r>
              <a:rPr lang="en-PH" sz="4500" dirty="0">
                <a:latin typeface="Century Gothic" panose="020B0502020202020204" pitchFamily="34" charset="0"/>
              </a:rPr>
              <a:t> 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27" y="2870058"/>
            <a:ext cx="4584589" cy="275563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892" y="2870058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3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183" y="1103448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entury Gothic" panose="020B0502020202020204" pitchFamily="34" charset="0"/>
              </a:rPr>
              <a:t> PH Country </a:t>
            </a:r>
            <a:r>
              <a:rPr lang="tr-TR" sz="2800" dirty="0" err="1">
                <a:latin typeface="Century Gothic" panose="020B0502020202020204" pitchFamily="34" charset="0"/>
              </a:rPr>
              <a:t>Import&amp;Export</a:t>
            </a:r>
            <a:r>
              <a:rPr lang="en-PH" sz="2800" dirty="0">
                <a:latin typeface="Century Gothic" panose="020B0502020202020204" pitchFamily="34" charset="0"/>
              </a:rPr>
              <a:t> </a:t>
            </a:r>
            <a:r>
              <a:rPr lang="tr-TR" sz="2800" dirty="0">
                <a:latin typeface="Century Gothic" panose="020B0502020202020204" pitchFamily="34" charset="0"/>
              </a:rPr>
              <a:t>               GDP </a:t>
            </a:r>
            <a:r>
              <a:rPr lang="en-PH" sz="2800" dirty="0">
                <a:latin typeface="Century Gothic" panose="020B0502020202020204" pitchFamily="34" charset="0"/>
              </a:rPr>
              <a:t>Growth Rate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0" y="2789506"/>
            <a:ext cx="4584589" cy="275563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384" y="2789506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5955" y="41313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PH" sz="4500" b="1" u="sng" dirty="0">
                <a:latin typeface="Century Gothic" panose="020B0502020202020204" pitchFamily="34" charset="0"/>
              </a:rPr>
              <a:t>TURKEY and PHILIPPINES</a:t>
            </a:r>
            <a:br>
              <a:rPr lang="tr-TR" sz="4500" b="1" u="sng" dirty="0">
                <a:latin typeface="Century Gothic" panose="020B0502020202020204" pitchFamily="34" charset="0"/>
              </a:rPr>
            </a:br>
            <a:r>
              <a:rPr lang="tr-TR" sz="4500" b="1" u="sng" dirty="0" err="1">
                <a:latin typeface="Century Gothic" panose="020B0502020202020204" pitchFamily="34" charset="0"/>
              </a:rPr>
              <a:t>Diplomatic</a:t>
            </a:r>
            <a:r>
              <a:rPr lang="tr-TR" sz="4500" b="1" u="sng" dirty="0">
                <a:latin typeface="Century Gothic" panose="020B0502020202020204" pitchFamily="34" charset="0"/>
              </a:rPr>
              <a:t> </a:t>
            </a:r>
            <a:r>
              <a:rPr lang="tr-TR" sz="4500" b="1" u="sng" dirty="0" err="1">
                <a:latin typeface="Century Gothic" panose="020B0502020202020204" pitchFamily="34" charset="0"/>
              </a:rPr>
              <a:t>Relations</a:t>
            </a:r>
            <a:endParaRPr lang="en-US" sz="4500" b="1" u="sng" dirty="0">
              <a:latin typeface="Century Gothic" panose="020B0502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72" y="1786759"/>
            <a:ext cx="3016469" cy="20109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69" y="1786760"/>
            <a:ext cx="3069821" cy="20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8605" y="6589411"/>
            <a:ext cx="333079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52" dirty="0">
                <a:latin typeface="Myriad Pro"/>
                <a:cs typeface="Myriad Pro"/>
              </a:rPr>
              <a:t>02</a:t>
            </a:r>
            <a:endParaRPr lang="en-US" sz="952" dirty="0">
              <a:latin typeface="Myriad Pro"/>
              <a:cs typeface="Myriad Pro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25416" y="1207125"/>
            <a:ext cx="81745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en-PH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PH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PH" sz="2000" b="1" dirty="0">
                <a:latin typeface="Century Gothic" panose="020B0502020202020204" pitchFamily="34" charset="0"/>
              </a:rPr>
              <a:t>1949</a:t>
            </a:r>
            <a:r>
              <a:rPr lang="en-PH" sz="2000" dirty="0">
                <a:latin typeface="Century Gothic" panose="020B0502020202020204" pitchFamily="34" charset="0"/>
              </a:rPr>
              <a:t> 	– Treaty of Friendship between Tur</a:t>
            </a:r>
            <a:r>
              <a:rPr lang="tr-TR" sz="2000" dirty="0">
                <a:latin typeface="Century Gothic" panose="020B0502020202020204" pitchFamily="34" charset="0"/>
              </a:rPr>
              <a:t>k</a:t>
            </a:r>
            <a:r>
              <a:rPr lang="en-PH" sz="2000" dirty="0" err="1">
                <a:latin typeface="Century Gothic" panose="020B0502020202020204" pitchFamily="34" charset="0"/>
              </a:rPr>
              <a:t>ey</a:t>
            </a:r>
            <a:r>
              <a:rPr lang="en-PH" sz="2000" dirty="0">
                <a:latin typeface="Century Gothic" panose="020B0502020202020204" pitchFamily="34" charset="0"/>
              </a:rPr>
              <a:t> and Philippines was signed</a:t>
            </a: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PH" sz="2000" b="1" dirty="0">
                <a:latin typeface="Century Gothic" panose="020B0502020202020204" pitchFamily="34" charset="0"/>
              </a:rPr>
              <a:t>1990</a:t>
            </a:r>
            <a:r>
              <a:rPr lang="en-PH" sz="2000" dirty="0">
                <a:latin typeface="Century Gothic" panose="020B0502020202020204" pitchFamily="34" charset="0"/>
              </a:rPr>
              <a:t> 	– Turkey established an embassy in Manila</a:t>
            </a: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PH" sz="2000" b="1" dirty="0">
                <a:latin typeface="Century Gothic" panose="020B0502020202020204" pitchFamily="34" charset="0"/>
              </a:rPr>
              <a:t>1991</a:t>
            </a:r>
            <a:r>
              <a:rPr lang="en-PH" sz="2000" dirty="0">
                <a:latin typeface="Century Gothic" panose="020B0502020202020204" pitchFamily="34" charset="0"/>
              </a:rPr>
              <a:t> 	– Philippines established its embassy in Ankara</a:t>
            </a: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PH" sz="2000" b="1" dirty="0">
                <a:latin typeface="Century Gothic" panose="020B0502020202020204" pitchFamily="34" charset="0"/>
              </a:rPr>
              <a:t>1995</a:t>
            </a:r>
            <a:r>
              <a:rPr lang="en-PH" sz="2000" dirty="0">
                <a:latin typeface="Century Gothic" panose="020B0502020202020204" pitchFamily="34" charset="0"/>
              </a:rPr>
              <a:t>  – State visit of then President Fidel </a:t>
            </a:r>
            <a:r>
              <a:rPr lang="tr-TR" sz="2000" dirty="0">
                <a:latin typeface="Century Gothic" panose="020B0502020202020204" pitchFamily="34" charset="0"/>
              </a:rPr>
              <a:t>V. </a:t>
            </a:r>
            <a:r>
              <a:rPr lang="tr-TR" sz="2000" dirty="0" err="1">
                <a:latin typeface="Century Gothic" panose="020B0502020202020204" pitchFamily="34" charset="0"/>
              </a:rPr>
              <a:t>Ramos</a:t>
            </a:r>
            <a:r>
              <a:rPr lang="en-PH" sz="2000" dirty="0">
                <a:latin typeface="Century Gothic" panose="020B0502020202020204" pitchFamily="34" charset="0"/>
              </a:rPr>
              <a:t> to Turkey</a:t>
            </a:r>
          </a:p>
          <a:p>
            <a:pPr algn="just">
              <a:lnSpc>
                <a:spcPct val="110000"/>
              </a:lnSpc>
            </a:pPr>
            <a:endParaRPr lang="en-PH" sz="2000" dirty="0">
              <a:latin typeface="Century Gothic" panose="020B0502020202020204" pitchFamily="34" charset="0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4745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2703</Words>
  <Application>Microsoft Macintosh PowerPoint</Application>
  <PresentationFormat>Widescreen</PresentationFormat>
  <Paragraphs>648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Myriad Pro</vt:lpstr>
      <vt:lpstr>Tahoma</vt:lpstr>
      <vt:lpstr>1_Ofis Teması</vt:lpstr>
      <vt:lpstr>PowerPoint Presentation</vt:lpstr>
      <vt:lpstr>Geography</vt:lpstr>
      <vt:lpstr>People and Society</vt:lpstr>
      <vt:lpstr>PowerPoint Presentation</vt:lpstr>
      <vt:lpstr>PowerPoint Presentation</vt:lpstr>
      <vt:lpstr>               GDP                GDP Per Capita </vt:lpstr>
      <vt:lpstr> PH Country Import&amp;Export                GDP Growth Rate </vt:lpstr>
      <vt:lpstr>TURKEY and PHILIPPINES Diplomatic Relations</vt:lpstr>
      <vt:lpstr>PowerPoint Presentation</vt:lpstr>
      <vt:lpstr>PowerPoint Presentation</vt:lpstr>
      <vt:lpstr>Agreements Signed</vt:lpstr>
      <vt:lpstr>PowerPoint Presentation</vt:lpstr>
      <vt:lpstr>Agreements for Signature</vt:lpstr>
      <vt:lpstr>PH-TR Trade</vt:lpstr>
      <vt:lpstr>TR products exported to PH </vt:lpstr>
      <vt:lpstr>TR products exported to PH Cont.</vt:lpstr>
      <vt:lpstr>PH Products exported to TR</vt:lpstr>
      <vt:lpstr>PH Products exported to TR Cont.</vt:lpstr>
      <vt:lpstr>Potential export products of TR to PH </vt:lpstr>
      <vt:lpstr>Issues (Investment and Trade) 1</vt:lpstr>
      <vt:lpstr>Issues (Investment and Trade) 2</vt:lpstr>
      <vt:lpstr>Issues (Investment and Trade) 3</vt:lpstr>
      <vt:lpstr>Issues (Investment and Trade) 4</vt:lpstr>
      <vt:lpstr>Issues (Investment and Trade) 5</vt:lpstr>
      <vt:lpstr>Issues (Investment and Trade) 7</vt:lpstr>
      <vt:lpstr>PowerPoint Presentation</vt:lpstr>
      <vt:lpstr>TÜRKİYE-FİLİPİNLER İŞ KONSEYİ</vt:lpstr>
      <vt:lpstr>PowerPoint Presentation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BAŞTAŞ</dc:creator>
  <cp:lastModifiedBy>Microsoft Office User</cp:lastModifiedBy>
  <cp:revision>32</cp:revision>
  <cp:lastPrinted>2019-12-04T11:54:21Z</cp:lastPrinted>
  <dcterms:created xsi:type="dcterms:W3CDTF">2019-12-04T11:32:46Z</dcterms:created>
  <dcterms:modified xsi:type="dcterms:W3CDTF">2020-01-22T22:53:09Z</dcterms:modified>
</cp:coreProperties>
</file>