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7" r:id="rId3"/>
    <p:sldId id="261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29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90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59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77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11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6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97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8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65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43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66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8DADE9D-1654-4DC3-9B89-42C5929481D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67C6BCA-577A-43D6-B876-0DB2AAEE433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06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90997" y="-110506"/>
            <a:ext cx="9144000" cy="1149148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TİCARET BAKANLIĞI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2579574"/>
            <a:ext cx="12192000" cy="191901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ÜLKE ADI: KORE CUMHURİYETİ</a:t>
            </a:r>
          </a:p>
          <a:p>
            <a:pPr algn="ctr"/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ADI </a:t>
            </a: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SOYADI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:MUHAMMET ALPER ATİLLA</a:t>
            </a:r>
          </a:p>
        </p:txBody>
      </p:sp>
      <p:pic>
        <p:nvPicPr>
          <p:cNvPr id="5" name="Resi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435" y="941518"/>
            <a:ext cx="1011296" cy="987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sp>
        <p:nvSpPr>
          <p:cNvPr id="6" name="Unvan 1"/>
          <p:cNvSpPr txBox="1">
            <a:spLocks/>
          </p:cNvSpPr>
          <p:nvPr/>
        </p:nvSpPr>
        <p:spPr>
          <a:xfrm>
            <a:off x="1180407" y="5388499"/>
            <a:ext cx="9958647" cy="777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tr-TR" sz="25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Kore Cumhuriyeti Bilgilendirme</a:t>
            </a:r>
            <a:endParaRPr lang="tr-TR" sz="25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tr-TR" sz="2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25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 Ocak 2020, Gaziantep)</a:t>
            </a:r>
            <a:endParaRPr lang="tr-TR" sz="25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2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1188718" y="184679"/>
            <a:ext cx="10058400" cy="827302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TEMEL GÖSTERGELER (2018) – KORE CUMHURİYETİ</a:t>
            </a:r>
          </a:p>
        </p:txBody>
      </p:sp>
      <p:pic>
        <p:nvPicPr>
          <p:cNvPr id="8" name="Resi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4" y="24945"/>
            <a:ext cx="1011296" cy="987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641329"/>
              </p:ext>
            </p:extLst>
          </p:nvPr>
        </p:nvGraphicFramePr>
        <p:xfrm>
          <a:off x="191386" y="1315119"/>
          <a:ext cx="6026532" cy="4583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6270">
                  <a:extLst>
                    <a:ext uri="{9D8B030D-6E8A-4147-A177-3AD203B41FA5}">
                      <a16:colId xmlns:a16="http://schemas.microsoft.com/office/drawing/2014/main" val="1575926094"/>
                    </a:ext>
                  </a:extLst>
                </a:gridCol>
                <a:gridCol w="4240262">
                  <a:extLst>
                    <a:ext uri="{9D8B030D-6E8A-4147-A177-3AD203B41FA5}">
                      <a16:colId xmlns:a16="http://schemas.microsoft.com/office/drawing/2014/main" val="497632294"/>
                    </a:ext>
                  </a:extLst>
                </a:gridCol>
              </a:tblGrid>
              <a:tr h="5705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GSYİH (Nominal)</a:t>
                      </a:r>
                      <a:endParaRPr lang="tr-T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1,66 trilyon ABD Doları (Kaynak: IMF Data </a:t>
                      </a:r>
                      <a:r>
                        <a:rPr lang="tr-TR" sz="11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Mapper</a:t>
                      </a: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29485"/>
                  </a:ext>
                </a:extLst>
              </a:tr>
              <a:tr h="592940">
                <a:tc>
                  <a:txBody>
                    <a:bodyPr/>
                    <a:lstStyle/>
                    <a:p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KİŞİ BAŞINA GSYİH (</a:t>
                      </a:r>
                      <a:r>
                        <a:rPr lang="tr-TR" sz="11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Nom</a:t>
                      </a:r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/  BÜYÜME HIZI (%) (Reel)</a:t>
                      </a:r>
                      <a:endParaRPr lang="tr-TR" sz="1100" dirty="0"/>
                    </a:p>
                  </a:txBody>
                  <a:tcPr marL="51894" marR="5189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31.940 ABD Doları / %2,6 </a:t>
                      </a: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(Kaynak</a:t>
                      </a: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 IMF Data </a:t>
                      </a:r>
                      <a:r>
                        <a:rPr lang="tr-TR" sz="1100" b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Mapper</a:t>
                      </a: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</a:p>
                  </a:txBody>
                  <a:tcPr marL="51894" marR="51894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56220"/>
                  </a:ext>
                </a:extLst>
              </a:tr>
              <a:tr h="7533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İHRACAT - </a:t>
                      </a:r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İTHALAT</a:t>
                      </a:r>
                      <a:endParaRPr lang="tr-TR" sz="1100" dirty="0"/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605,1 milyar ABD Doları – 535,1 milyar ABD Doları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(Kaynak: </a:t>
                      </a:r>
                      <a:r>
                        <a:rPr lang="tr-TR" sz="1100" b="1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Trademap</a:t>
                      </a:r>
                      <a:r>
                        <a:rPr lang="tr-TR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265694"/>
                  </a:ext>
                </a:extLst>
              </a:tr>
              <a:tr h="671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İHRACAT - BAŞLICA ÜLKELER</a:t>
                      </a:r>
                      <a:endParaRPr lang="tr-T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Çin %26,8, ABD %12,1, Vietnam %8, Hong Kong %7,6, Japonya %5,1.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 18.Sırada (Kaynak: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Trademap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78200"/>
                  </a:ext>
                </a:extLst>
              </a:tr>
              <a:tr h="6118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İTHALAT - BAŞLICA ÜLKELER</a:t>
                      </a:r>
                      <a:endParaRPr lang="tr-T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Çin %19,9, ABD %11, Japonya %10,2, Suudi Arabistan %4,9, Almanya %3,9.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 45. Sırada (Kaynak: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Trademap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14033"/>
                  </a:ext>
                </a:extLst>
              </a:tr>
              <a:tr h="662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İHRACAT - BAŞLICA ÜRÜNLER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8542 Elektronik entegre devreler, 2710 Petrol yağları, 8703 Binek otomobiller, 8708 Motorlu taşıt parçaları, 8901 Gemiler 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(Kaynak: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Trademap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(4’lü bazda)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173328"/>
                  </a:ext>
                </a:extLst>
              </a:tr>
              <a:tr h="720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İTHALAT- BAŞLICA ÜRÜNLER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2709 Ham petrol yağları,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8542 Elektronik entegre devreler, 2711 Petrol gazları, 8486 yarı iletken imalatında kullanılan makine, 2701 Taşkömürü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(Kaynak: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Trademap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(4’lü bazda)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94" marR="5189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761389"/>
                  </a:ext>
                </a:extLst>
              </a:tr>
            </a:tbl>
          </a:graphicData>
        </a:graphic>
      </p:graphicFrame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03D050DD-C5A5-48F8-9F73-BAB6B4F50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05669"/>
              </p:ext>
            </p:extLst>
          </p:nvPr>
        </p:nvGraphicFramePr>
        <p:xfrm>
          <a:off x="6323320" y="1315119"/>
          <a:ext cx="5765899" cy="45831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946">
                  <a:extLst>
                    <a:ext uri="{9D8B030D-6E8A-4147-A177-3AD203B41FA5}">
                      <a16:colId xmlns:a16="http://schemas.microsoft.com/office/drawing/2014/main" val="1575926094"/>
                    </a:ext>
                  </a:extLst>
                </a:gridCol>
                <a:gridCol w="4192953">
                  <a:extLst>
                    <a:ext uri="{9D8B030D-6E8A-4147-A177-3AD203B41FA5}">
                      <a16:colId xmlns:a16="http://schemas.microsoft.com/office/drawing/2014/main" val="497632294"/>
                    </a:ext>
                  </a:extLst>
                </a:gridCol>
              </a:tblGrid>
              <a:tr h="8009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TÜRKİYE’NİN ÜLKEYE İHRACATI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926,4 milyon ABD Doları (Kaynak: Bakanlık Bilgi Sistemi)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14033"/>
                  </a:ext>
                </a:extLst>
              </a:tr>
              <a:tr h="8675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TÜRKİYE’NİN ÜLKEDEN İTHALATI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6,3 milyar dolar ABD Doları (Kaynak: Bakanlık Bilgi Sistemi)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173328"/>
                  </a:ext>
                </a:extLst>
              </a:tr>
              <a:tr h="9424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ÜLKEYE İHRACATIMIZDAKİ BAŞLICA ÜRÜNLER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3002 Serum aşı,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8703 Binek otomobiller, 2608 Çinko cevherleri, 2607 Kurşun cevherleri, 2711 Petrol gazları </a:t>
                      </a: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(Kaynak: Bakanlık Bilgi Sistemi)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(4’lü bazda)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761389"/>
                  </a:ext>
                </a:extLst>
              </a:tr>
              <a:tr h="9860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ÜLKEDEN İTHALATIMIZDAKİ BAŞLICA ÜRÜNLER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3002 Serum aşı,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8708 Motorlu taşıt parçaları, 7219 Paslanmaz çelik, 3902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Propilen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2917 </a:t>
                      </a:r>
                      <a:r>
                        <a:rPr lang="tr-TR" sz="11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Polikarboksilik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asitler </a:t>
                      </a: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(Kaynak: Bakanlık Bilgi Sistemi) </a:t>
                      </a:r>
                      <a:r>
                        <a:rPr lang="tr-TR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(4’lü  bazda)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071401"/>
                  </a:ext>
                </a:extLst>
              </a:tr>
              <a:tr h="9860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HUKUKİ TİCARİ VE EKONOMİK ALTYAPI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Ekonomik ve Ticari İşbirliği Anlaşması, STA Kapsamında Mal Ticareti Anlaşması, Yatırım ve Hizmet Anlaşmaları ve ÇVÖ.</a:t>
                      </a:r>
                      <a:endParaRPr lang="tr-TR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07" marR="4330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31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09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1230283" y="776158"/>
            <a:ext cx="10058400" cy="82730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TÜRKİYE’NİN ÜLKEYE YÖNELİK İHRACATININ GELİŞTİRİLMESİ İÇİN POTANSİYEL ÜRÜNLER VE SEKTÖRLER</a:t>
            </a:r>
          </a:p>
        </p:txBody>
      </p:sp>
      <p:pic>
        <p:nvPicPr>
          <p:cNvPr id="8" name="Resi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4" y="24945"/>
            <a:ext cx="1011296" cy="987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65349"/>
              </p:ext>
            </p:extLst>
          </p:nvPr>
        </p:nvGraphicFramePr>
        <p:xfrm>
          <a:off x="1230284" y="1808132"/>
          <a:ext cx="100584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9555">
                  <a:extLst>
                    <a:ext uri="{9D8B030D-6E8A-4147-A177-3AD203B41FA5}">
                      <a16:colId xmlns:a16="http://schemas.microsoft.com/office/drawing/2014/main" val="819737775"/>
                    </a:ext>
                  </a:extLst>
                </a:gridCol>
                <a:gridCol w="6178845">
                  <a:extLst>
                    <a:ext uri="{9D8B030D-6E8A-4147-A177-3AD203B41FA5}">
                      <a16:colId xmlns:a16="http://schemas.microsoft.com/office/drawing/2014/main" val="658337939"/>
                    </a:ext>
                  </a:extLst>
                </a:gridCol>
              </a:tblGrid>
              <a:tr h="1762298">
                <a:tc>
                  <a:txBody>
                    <a:bodyPr/>
                    <a:lstStyle/>
                    <a:p>
                      <a:r>
                        <a:rPr lang="tr-TR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MAL</a:t>
                      </a:r>
                      <a:r>
                        <a:rPr lang="tr-TR" sz="2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TİCARETİ</a:t>
                      </a:r>
                      <a:endParaRPr lang="tr-TR" sz="2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260800	Çinko Cevherleri Ve Konsantreleri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870899	Kara Taşıtları İçin Diğer Aksam, Parçaları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392310	Plastikten Kutular, Kasalar, Sandıklar Vb. Eşya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940190	Mobilyaların Aksam, Parçaları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848210	Bilyeli Rulmanlar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190590	Diğer Ekmekçi Mamulleri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850490	Transformatör, Bobin Aksam-parçaları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170490	Kakao İçermeyen Diğer Şeker Mamulleri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030192	Yılan Balıkları</a:t>
                      </a:r>
                    </a:p>
                    <a:p>
                      <a:r>
                        <a:rPr lang="tr-TR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430310	Kürkten Giyim Eşyası-aksesuarları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589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15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1097280" y="693030"/>
            <a:ext cx="10058400" cy="827302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KOREYE İHRACAT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888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İhracatçılarımızın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Kore’deki fuarlara ve ticaret heyetlerine katılmaları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pazarın taleplerine uygun ürün üretmeleri ve ülkeye yönelik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 ve uzun vadeli planlara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sahip olmaları ihracatımızın artmasına katkı yapacaktır.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AutoNum type="arabicParenR"/>
            </a:pPr>
            <a:endParaRPr lang="tr-T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Resi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4" y="24945"/>
            <a:ext cx="1011296" cy="987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  <p:extLst>
      <p:ext uri="{BB962C8B-B14F-4D97-AF65-F5344CB8AC3E}">
        <p14:creationId xmlns:p14="http://schemas.microsoft.com/office/powerpoint/2010/main" val="61915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DİĞER HUSUSLAR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Doğrudan Yabancı Yatırımlar</a:t>
            </a: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Dış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Ticaret Politikası ve Vergiler</a:t>
            </a:r>
          </a:p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Pazar ile İlgili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Bilgiler….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/>
              <a:t>SEUL TİCARET MÜŞAVİRLİĞİ İLETİŞİM BİLGİLERİ</a:t>
            </a:r>
          </a:p>
          <a:p>
            <a:r>
              <a:rPr lang="tr-TR" dirty="0" smtClean="0"/>
              <a:t>Adres</a:t>
            </a:r>
            <a:r>
              <a:rPr lang="tr-TR" dirty="0"/>
              <a:t>: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Embassy</a:t>
            </a:r>
            <a:r>
              <a:rPr lang="tr-TR" dirty="0"/>
              <a:t> Commercial </a:t>
            </a:r>
            <a:r>
              <a:rPr lang="tr-TR" dirty="0" err="1"/>
              <a:t>Counsellor's</a:t>
            </a:r>
            <a:r>
              <a:rPr lang="tr-TR" dirty="0"/>
              <a:t> Office</a:t>
            </a:r>
          </a:p>
          <a:p>
            <a:r>
              <a:rPr lang="tr-TR" dirty="0"/>
              <a:t>40, </a:t>
            </a:r>
            <a:r>
              <a:rPr lang="tr-TR" dirty="0" err="1"/>
              <a:t>Dongho-ro</a:t>
            </a:r>
            <a:r>
              <a:rPr lang="tr-TR" dirty="0"/>
              <a:t> 20 </a:t>
            </a:r>
            <a:r>
              <a:rPr lang="tr-TR" dirty="0" err="1"/>
              <a:t>Na-gil</a:t>
            </a:r>
            <a:r>
              <a:rPr lang="tr-TR" dirty="0"/>
              <a:t>, </a:t>
            </a:r>
            <a:r>
              <a:rPr lang="tr-TR" dirty="0" err="1"/>
              <a:t>Jung-gu</a:t>
            </a:r>
            <a:r>
              <a:rPr lang="tr-TR" dirty="0"/>
              <a:t>, </a:t>
            </a:r>
            <a:r>
              <a:rPr lang="tr-TR" dirty="0" err="1"/>
              <a:t>Seoul</a:t>
            </a:r>
            <a:endParaRPr lang="tr-TR" dirty="0"/>
          </a:p>
          <a:p>
            <a:r>
              <a:rPr lang="tr-TR" dirty="0" err="1"/>
              <a:t>Republic</a:t>
            </a:r>
            <a:r>
              <a:rPr lang="tr-TR" dirty="0"/>
              <a:t> of </a:t>
            </a:r>
            <a:r>
              <a:rPr lang="tr-TR" dirty="0" err="1"/>
              <a:t>Korea</a:t>
            </a:r>
            <a:endParaRPr lang="tr-TR" dirty="0"/>
          </a:p>
          <a:p>
            <a:r>
              <a:rPr lang="tr-TR" dirty="0"/>
              <a:t>Tel:00 82 2 / 794 13 82</a:t>
            </a:r>
          </a:p>
          <a:p>
            <a:r>
              <a:rPr lang="tr-TR" dirty="0"/>
              <a:t>Faks: 00 82 2/796 21 77</a:t>
            </a:r>
          </a:p>
          <a:p>
            <a:r>
              <a:rPr lang="tr-TR" dirty="0"/>
              <a:t>E- posta: seul@ticaret.gov.tr</a:t>
            </a:r>
          </a:p>
          <a:p>
            <a:endParaRPr lang="tr-TR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4" y="24945"/>
            <a:ext cx="1011296" cy="987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  <p:extLst>
      <p:ext uri="{BB962C8B-B14F-4D97-AF65-F5344CB8AC3E}">
        <p14:creationId xmlns:p14="http://schemas.microsoft.com/office/powerpoint/2010/main" val="145740774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Turuncu Kırmı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732</TotalTime>
  <Words>442</Words>
  <Application>Microsoft Office PowerPoint</Application>
  <PresentationFormat>Geniş ekran</PresentationFormat>
  <Paragraphs>58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Geçmişe bakış</vt:lpstr>
      <vt:lpstr>TİCARET BAKANLIĞI</vt:lpstr>
      <vt:lpstr>TEMEL GÖSTERGELER (2018) – KORE CUMHURİYETİ</vt:lpstr>
      <vt:lpstr>TÜRKİYE’NİN ÜLKEYE YÖNELİK İHRACATININ GELİŞTİRİLMESİ İÇİN POTANSİYEL ÜRÜNLER VE SEKTÖRLER</vt:lpstr>
      <vt:lpstr>KOREYE İHRACAT</vt:lpstr>
      <vt:lpstr>DİĞER HUSUSLAR</vt:lpstr>
    </vt:vector>
  </TitlesOfParts>
  <Company>T.C. Ekonomi Bakanlığı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TİCARET BAKANLIĞI</dc:title>
  <dc:creator>hp</dc:creator>
  <cp:lastModifiedBy>Evren Subaşı</cp:lastModifiedBy>
  <cp:revision>52</cp:revision>
  <dcterms:created xsi:type="dcterms:W3CDTF">2019-04-11T14:01:22Z</dcterms:created>
  <dcterms:modified xsi:type="dcterms:W3CDTF">2020-01-22T12:04:04Z</dcterms:modified>
</cp:coreProperties>
</file>