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63" r:id="rId3"/>
    <p:sldId id="266" r:id="rId4"/>
    <p:sldId id="262" r:id="rId5"/>
    <p:sldId id="267" r:id="rId6"/>
    <p:sldId id="270" r:id="rId7"/>
    <p:sldId id="273" r:id="rId8"/>
    <p:sldId id="275" r:id="rId9"/>
    <p:sldId id="277" r:id="rId10"/>
    <p:sldId id="276" r:id="rId11"/>
    <p:sldId id="278" r:id="rId12"/>
    <p:sldId id="284" r:id="rId13"/>
    <p:sldId id="279" r:id="rId14"/>
    <p:sldId id="280" r:id="rId15"/>
    <p:sldId id="286" r:id="rId16"/>
    <p:sldId id="287" r:id="rId17"/>
    <p:sldId id="283" r:id="rId18"/>
  </p:sldIdLst>
  <p:sldSz cx="12192000" cy="6858000"/>
  <p:notesSz cx="6858000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3BA78-A123-4E7B-B58F-474AF1FA14B9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4BC4-2789-4DE9-BAA5-6D314AC431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69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40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43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179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37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16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164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29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753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9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82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en-ZA" altLang="pl-PL" dirty="0"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59" tIns="45929" rIns="91859" bIns="45929" anchor="b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72C2175-2ABD-4EB8-923B-7BEAC3A64767}" type="slidenum">
              <a:rPr lang="en-GB" altLang="pl-PL" sz="1200"/>
              <a:pPr algn="r" eaLnBrk="1" hangingPunct="1"/>
              <a:t>6</a:t>
            </a:fld>
            <a:endParaRPr lang="en-GB" altLang="pl-PL" sz="1200"/>
          </a:p>
        </p:txBody>
      </p:sp>
    </p:spTree>
    <p:extLst>
      <p:ext uri="{BB962C8B-B14F-4D97-AF65-F5344CB8AC3E}">
        <p14:creationId xmlns:p14="http://schemas.microsoft.com/office/powerpoint/2010/main" val="381069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09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135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841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E6BA-F65E-40FD-B4BC-F928B1C46B0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21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0" y="1"/>
            <a:ext cx="12192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858838"/>
            <a:ext cx="12192000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0" y="6524626"/>
            <a:ext cx="12192000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aşlık 1"/>
          <p:cNvSpPr txBox="1">
            <a:spLocks/>
          </p:cNvSpPr>
          <p:nvPr/>
        </p:nvSpPr>
        <p:spPr bwMode="auto">
          <a:xfrm>
            <a:off x="4803459" y="6541154"/>
            <a:ext cx="2610484" cy="25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İHRACAT GENEL MÜDÜRLÜĞÜ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27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46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0" y="1"/>
            <a:ext cx="12192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0" y="858838"/>
            <a:ext cx="12192000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0" y="6524626"/>
            <a:ext cx="12192000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Başlık 1"/>
          <p:cNvSpPr txBox="1">
            <a:spLocks/>
          </p:cNvSpPr>
          <p:nvPr/>
        </p:nvSpPr>
        <p:spPr bwMode="auto">
          <a:xfrm>
            <a:off x="4803459" y="6541154"/>
            <a:ext cx="2610484" cy="25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r-TR"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İHRACAT GENEL MÜDÜRLÜĞÜ</a:t>
            </a:r>
            <a:endParaRPr lang="tr-TR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7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832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7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5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81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477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991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98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375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919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702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89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41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6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81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63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33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62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18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78235FD-DAC5-49B8-918A-57AB6E903E2B}" type="datetimeFigureOut">
              <a:rPr lang="tr-TR" smtClean="0"/>
              <a:t>24.12.2019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CFDB2AF-D1F9-475F-9859-5B8206A91A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688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t_sunum_format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" y="-16800"/>
            <a:ext cx="12216907" cy="6874800"/>
          </a:xfrm>
          <a:prstGeom prst="rect">
            <a:avLst/>
          </a:prstGeom>
        </p:spPr>
      </p:pic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69" y="2505062"/>
            <a:ext cx="4079681" cy="123401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830238" y="5359057"/>
            <a:ext cx="8531527" cy="585438"/>
          </a:xfrm>
          <a:prstGeom prst="rect">
            <a:avLst/>
          </a:prstGeom>
        </p:spPr>
        <p:txBody>
          <a:bodyPr vert="horz" lIns="96724" tIns="48362" rIns="96724" bIns="4836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692" b="1" dirty="0">
                <a:solidFill>
                  <a:schemeClr val="bg1"/>
                </a:solidFill>
                <a:latin typeface="Myriad Pro"/>
              </a:rPr>
              <a:t>DIŞ TEMSİLCİLİKLER VE ULUSLARARASI ETKİNLİKLER GENEL MÜDÜRLÜĞÜ</a:t>
            </a:r>
          </a:p>
          <a:p>
            <a:pPr marL="0" indent="0" algn="ctr">
              <a:buNone/>
            </a:pPr>
            <a:endParaRPr lang="en-US" sz="1692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3042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1032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891631" y="492697"/>
            <a:ext cx="8642510" cy="390698"/>
          </a:xfrm>
        </p:spPr>
        <p:txBody>
          <a:bodyPr>
            <a:noAutofit/>
          </a:bodyPr>
          <a:lstStyle/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solidFill>
                <a:srgbClr val="FF0000"/>
              </a:solidFill>
              <a:latin typeface="Myriad Pro"/>
            </a:endParaRPr>
          </a:p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latin typeface="Myriad Pro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1033813" y="1464131"/>
            <a:ext cx="9866202" cy="186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pl-PL" sz="1600" dirty="0"/>
              <a:t>   </a:t>
            </a:r>
            <a:r>
              <a:rPr lang="tr-TR" sz="1600" dirty="0"/>
              <a:t>AB üyeliği ve Orta Avrupa’daki konumu,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tr-TR" altLang="pl-PL" sz="1600" dirty="0"/>
          </a:p>
          <a:p>
            <a:pPr marL="742950" lvl="1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pl-PL" sz="1600" dirty="0"/>
              <a:t>   E</a:t>
            </a:r>
            <a:r>
              <a:rPr lang="tr-TR" sz="1600" dirty="0"/>
              <a:t>ğitimli genç nüfusun ve nitelikli işgücünün mevcudiyeti,</a:t>
            </a:r>
            <a:endParaRPr lang="tr-TR" altLang="pl-PL" sz="1600" dirty="0"/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tr-TR" altLang="pl-PL" sz="1600" dirty="0"/>
          </a:p>
          <a:p>
            <a:pPr marL="742950" lvl="1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pl-PL" sz="1600" dirty="0"/>
              <a:t>   2000-2014 döneminde, toplam 110 milyar </a:t>
            </a:r>
            <a:r>
              <a:rPr lang="tr-TR" altLang="pl-PL" sz="1600" dirty="0" err="1"/>
              <a:t>Avro’nun</a:t>
            </a:r>
            <a:r>
              <a:rPr lang="tr-TR" altLang="pl-PL" sz="1600" dirty="0"/>
              <a:t> üzerinde yabancı yatırım almıştır.</a:t>
            </a: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tr-TR" altLang="pl-PL" sz="1600" dirty="0"/>
          </a:p>
          <a:p>
            <a:pPr marL="742950" lvl="1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pl-PL" sz="1600" dirty="0"/>
              <a:t>   AB’ye yeni katılan Merkez Avrupa ülkeleri arasında en fazla yabancı sermaye çeken ülkedir.</a:t>
            </a:r>
          </a:p>
          <a:p>
            <a:pPr lvl="1" algn="just">
              <a:lnSpc>
                <a:spcPct val="80000"/>
              </a:lnSpc>
              <a:defRPr/>
            </a:pPr>
            <a:endParaRPr lang="tr-TR" altLang="pl-PL" sz="1600" dirty="0"/>
          </a:p>
          <a:p>
            <a:pPr marL="742950" lvl="1" indent="-28575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pl-PL" sz="1600" dirty="0"/>
              <a:t>   </a:t>
            </a:r>
            <a:r>
              <a:rPr lang="tr-TR" altLang="pl-PL" sz="1600" dirty="0" err="1"/>
              <a:t>U</a:t>
            </a:r>
            <a:r>
              <a:rPr lang="tr-TR" sz="1600" dirty="0" err="1"/>
              <a:t>NCTAD’a</a:t>
            </a:r>
            <a:r>
              <a:rPr lang="tr-TR" sz="1600" dirty="0"/>
              <a:t> göre; Polonya, doğrudan yabancı yatırım için en iyi 20 ekonomi arasında yer almaktadır.</a:t>
            </a:r>
          </a:p>
        </p:txBody>
      </p:sp>
      <p:pic>
        <p:nvPicPr>
          <p:cNvPr id="16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83" y="3472553"/>
            <a:ext cx="6486525" cy="336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ikdörtgen 2"/>
          <p:cNvSpPr>
            <a:spLocks noChangeArrowheads="1"/>
          </p:cNvSpPr>
          <p:nvPr/>
        </p:nvSpPr>
        <p:spPr bwMode="auto">
          <a:xfrm>
            <a:off x="1321008" y="492697"/>
            <a:ext cx="8751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pl-PL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pl-PL" sz="2800" b="1" i="1" dirty="0" err="1">
                <a:latin typeface="+mj-lt"/>
              </a:rPr>
              <a:t>Polonya</a:t>
            </a:r>
            <a:r>
              <a:rPr lang="en-US" altLang="pl-PL" sz="2800" b="1" i="1" dirty="0">
                <a:latin typeface="+mj-lt"/>
              </a:rPr>
              <a:t>‘</a:t>
            </a:r>
            <a:r>
              <a:rPr lang="tr-TR" altLang="pl-PL" sz="2800" b="1" i="1" dirty="0">
                <a:latin typeface="+mj-lt"/>
              </a:rPr>
              <a:t>da Yatırım Ortamı </a:t>
            </a:r>
          </a:p>
        </p:txBody>
      </p:sp>
    </p:spTree>
    <p:extLst>
      <p:ext uri="{BB962C8B-B14F-4D97-AF65-F5344CB8AC3E}">
        <p14:creationId xmlns:p14="http://schemas.microsoft.com/office/powerpoint/2010/main" val="170007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99959" y="403314"/>
            <a:ext cx="8642510" cy="400143"/>
          </a:xfrm>
        </p:spPr>
        <p:txBody>
          <a:bodyPr>
            <a:noAutofit/>
          </a:bodyPr>
          <a:lstStyle/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solidFill>
                <a:srgbClr val="FF0000"/>
              </a:solidFill>
              <a:latin typeface="Myriad Pro"/>
            </a:endParaRPr>
          </a:p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latin typeface="Myriad Pro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1033813" y="1518393"/>
            <a:ext cx="9866202" cy="506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pl-PL" dirty="0"/>
              <a:t>Polonya, 20</a:t>
            </a:r>
            <a:r>
              <a:rPr lang="tr-TR" altLang="pl-PL" dirty="0"/>
              <a:t>18</a:t>
            </a:r>
            <a:r>
              <a:rPr lang="it-IT" altLang="pl-PL" dirty="0"/>
              <a:t> yılında gerçekleştirilen yaklaşık </a:t>
            </a:r>
            <a:r>
              <a:rPr lang="tr-TR" altLang="pl-PL" dirty="0"/>
              <a:t>3,35</a:t>
            </a:r>
            <a:r>
              <a:rPr lang="it-IT" altLang="pl-PL" dirty="0"/>
              <a:t> milyar </a:t>
            </a:r>
            <a:r>
              <a:rPr lang="tr-TR" altLang="pl-PL" dirty="0"/>
              <a:t>D</a:t>
            </a:r>
            <a:r>
              <a:rPr lang="it-IT" altLang="pl-PL" dirty="0"/>
              <a:t>olarlık ihracat ile Türkiye’nin en fazla ihracat yaptığı </a:t>
            </a:r>
            <a:r>
              <a:rPr lang="tr-TR" altLang="pl-PL" dirty="0"/>
              <a:t>13</a:t>
            </a:r>
            <a:r>
              <a:rPr lang="it-IT" altLang="pl-PL" dirty="0"/>
              <a:t>. ülkedir.</a:t>
            </a:r>
            <a:r>
              <a:rPr lang="tr-TR" altLang="pl-PL" dirty="0"/>
              <a:t> (2016’da </a:t>
            </a:r>
            <a:r>
              <a:rPr lang="it-IT" altLang="pl-PL" dirty="0"/>
              <a:t>Türkiye’nin en fazla ihracat yaptığı </a:t>
            </a:r>
            <a:r>
              <a:rPr lang="tr-TR" altLang="pl-PL" dirty="0"/>
              <a:t>16</a:t>
            </a:r>
            <a:r>
              <a:rPr lang="it-IT" altLang="pl-PL" dirty="0"/>
              <a:t>. ülke</a:t>
            </a:r>
            <a:r>
              <a:rPr lang="tr-TR" altLang="pl-PL" dirty="0"/>
              <a:t>ydi)</a:t>
            </a:r>
          </a:p>
          <a:p>
            <a:pPr marL="342900" indent="-342900" algn="just">
              <a:lnSpc>
                <a:spcPct val="15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pl-PL" dirty="0"/>
              <a:t>Polonya</a:t>
            </a:r>
            <a:r>
              <a:rPr lang="tr-TR" altLang="pl-PL" dirty="0"/>
              <a:t>’</a:t>
            </a:r>
            <a:r>
              <a:rPr lang="tr-TR" altLang="pl-PL" dirty="0" err="1"/>
              <a:t>nın</a:t>
            </a:r>
            <a:r>
              <a:rPr lang="it-IT" altLang="pl-PL" dirty="0"/>
              <a:t> ithalatı</a:t>
            </a:r>
            <a:r>
              <a:rPr lang="tr-TR" altLang="pl-PL" dirty="0" err="1"/>
              <a:t>nda</a:t>
            </a:r>
            <a:r>
              <a:rPr lang="it-IT" altLang="pl-PL" dirty="0"/>
              <a:t> Türkiye’nin payı % </a:t>
            </a:r>
            <a:r>
              <a:rPr lang="tr-TR" altLang="pl-PL" dirty="0"/>
              <a:t>1,7</a:t>
            </a:r>
            <a:r>
              <a:rPr lang="it-IT" altLang="pl-PL" dirty="0"/>
              <a:t>‘</a:t>
            </a:r>
            <a:r>
              <a:rPr lang="tr-TR" altLang="pl-PL" dirty="0" err="1"/>
              <a:t>dir</a:t>
            </a:r>
            <a:r>
              <a:rPr lang="tr-TR" altLang="pl-PL" dirty="0"/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pl-PL" dirty="0"/>
              <a:t>Polonya tarafından bakıldığında ise Türkiye, Polonya'nın </a:t>
            </a:r>
            <a:r>
              <a:rPr lang="tr-TR" altLang="pl-PL" dirty="0"/>
              <a:t>ithalatında 16. sırada gelmektedir.</a:t>
            </a:r>
          </a:p>
          <a:p>
            <a:pPr marL="342900" indent="-342900" algn="just">
              <a:lnSpc>
                <a:spcPct val="15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pl-PL" dirty="0"/>
              <a:t>AB ülkeleri arasında en fazla ihracat yaptığımız </a:t>
            </a:r>
            <a:r>
              <a:rPr lang="tr-TR" altLang="pl-PL" dirty="0"/>
              <a:t>9</a:t>
            </a:r>
            <a:r>
              <a:rPr lang="it-IT" altLang="pl-PL" dirty="0"/>
              <a:t>. ülkedir</a:t>
            </a:r>
            <a:r>
              <a:rPr lang="tr-TR" altLang="pl-PL" dirty="0"/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pl-PL" dirty="0"/>
              <a:t>Türkiye-Polonya ticaret hacmi </a:t>
            </a:r>
            <a:r>
              <a:rPr lang="tr-TR" altLang="pl-PL" dirty="0"/>
              <a:t>6,5 </a:t>
            </a:r>
            <a:r>
              <a:rPr lang="it-IT" altLang="pl-PL" dirty="0"/>
              <a:t>milyar </a:t>
            </a:r>
            <a:r>
              <a:rPr lang="tr-TR" altLang="pl-PL" dirty="0"/>
              <a:t>Dolar</a:t>
            </a:r>
            <a:r>
              <a:rPr lang="it-IT" altLang="pl-PL" dirty="0"/>
              <a:t> düzeyindedir. </a:t>
            </a:r>
            <a:endParaRPr lang="tr-TR" altLang="pl-PL" dirty="0"/>
          </a:p>
          <a:p>
            <a:pPr marL="342900" indent="-342900" algn="just">
              <a:lnSpc>
                <a:spcPct val="15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altLang="pl-PL" dirty="0"/>
              <a:t>İ</a:t>
            </a:r>
            <a:r>
              <a:rPr lang="it-IT" altLang="pl-PL" dirty="0"/>
              <a:t>kili ticarette </a:t>
            </a:r>
            <a:r>
              <a:rPr lang="tr-TR" altLang="pl-PL" dirty="0"/>
              <a:t>Türkiye aleyhine olan </a:t>
            </a:r>
            <a:r>
              <a:rPr lang="it-IT" altLang="pl-PL" dirty="0"/>
              <a:t>dış ticaret açığı</a:t>
            </a:r>
            <a:r>
              <a:rPr lang="tr-TR" altLang="pl-PL" dirty="0"/>
              <a:t>, son yıllarda</a:t>
            </a:r>
            <a:r>
              <a:rPr lang="it-IT" altLang="pl-PL" dirty="0"/>
              <a:t> </a:t>
            </a:r>
            <a:r>
              <a:rPr lang="tr-TR" altLang="pl-PL" dirty="0"/>
              <a:t>hızla kapanmış; 2018 yılında Ülkemiz lehine 250 milyon Dolar dış ticaret fazlası gerçekleşmiştir.</a:t>
            </a:r>
          </a:p>
          <a:p>
            <a:pPr marL="171450" lvl="0" indent="-171450" algn="just" defTabSz="685800">
              <a:lnSpc>
                <a:spcPct val="90000"/>
              </a:lnSpc>
              <a:spcBef>
                <a:spcPct val="0"/>
              </a:spcBef>
              <a:defRPr/>
            </a:pPr>
            <a:endParaRPr lang="tr-TR" altLang="pl-PL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365643D-99C7-41E8-BB31-4506BC01D239}"/>
              </a:ext>
            </a:extLst>
          </p:cNvPr>
          <p:cNvSpPr txBox="1"/>
          <p:nvPr/>
        </p:nvSpPr>
        <p:spPr>
          <a:xfrm>
            <a:off x="3204595" y="484747"/>
            <a:ext cx="743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pl-PL" sz="2800" b="1" i="1" dirty="0">
                <a:latin typeface="+mj-lt"/>
              </a:rPr>
              <a:t>Türkiye – Polonya </a:t>
            </a:r>
            <a:r>
              <a:rPr lang="it-IT" altLang="pl-PL" sz="2800" b="1" i="1" dirty="0">
                <a:latin typeface="+mj-lt"/>
              </a:rPr>
              <a:t>İkili Ticari ve Ekonomik İlişkiler</a:t>
            </a:r>
            <a:endParaRPr lang="tr-TR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1418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99959" y="384325"/>
            <a:ext cx="8642510" cy="400143"/>
          </a:xfrm>
        </p:spPr>
        <p:txBody>
          <a:bodyPr>
            <a:noAutofit/>
          </a:bodyPr>
          <a:lstStyle/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solidFill>
                <a:srgbClr val="FF0000"/>
              </a:solidFill>
              <a:latin typeface="Myriad Pro"/>
            </a:endParaRPr>
          </a:p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latin typeface="Myriad Pro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1402929" y="1926206"/>
            <a:ext cx="9866202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pl-PL" dirty="0"/>
              <a:t>2000–201</a:t>
            </a:r>
            <a:r>
              <a:rPr lang="tr-TR" altLang="pl-PL" dirty="0"/>
              <a:t>9</a:t>
            </a:r>
            <a:r>
              <a:rPr lang="it-IT" altLang="pl-PL" dirty="0"/>
              <a:t> yılları arasında ihracatımız yaklaşık</a:t>
            </a:r>
            <a:r>
              <a:rPr lang="tr-TR" altLang="pl-PL" dirty="0"/>
              <a:t> 19 </a:t>
            </a:r>
            <a:r>
              <a:rPr lang="it-IT" altLang="pl-PL" dirty="0"/>
              <a:t>kat artmıştır.</a:t>
            </a:r>
            <a:endParaRPr lang="tr-TR" altLang="pl-PL" dirty="0"/>
          </a:p>
          <a:p>
            <a:pPr marL="342900" lvl="0" indent="-342900" algn="just">
              <a:lnSpc>
                <a:spcPct val="15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l-PL" dirty="0"/>
              <a:t>201</a:t>
            </a:r>
            <a:r>
              <a:rPr lang="tr-TR" altLang="pl-PL" dirty="0"/>
              <a:t>8</a:t>
            </a:r>
            <a:r>
              <a:rPr lang="en-US" altLang="pl-PL" dirty="0"/>
              <a:t> </a:t>
            </a:r>
            <a:r>
              <a:rPr lang="en-US" altLang="pl-PL" dirty="0" err="1"/>
              <a:t>yılında</a:t>
            </a:r>
            <a:r>
              <a:rPr lang="en-US" altLang="pl-PL" dirty="0"/>
              <a:t> Polonya’dan </a:t>
            </a:r>
            <a:r>
              <a:rPr lang="en-US" altLang="pl-PL" dirty="0" err="1"/>
              <a:t>ithalatımız</a:t>
            </a:r>
            <a:r>
              <a:rPr lang="en-US" altLang="pl-PL" dirty="0"/>
              <a:t> 3</a:t>
            </a:r>
            <a:r>
              <a:rPr lang="tr-TR" altLang="pl-PL" dirty="0"/>
              <a:t>,10</a:t>
            </a:r>
            <a:r>
              <a:rPr lang="en-US" altLang="pl-PL" dirty="0"/>
              <a:t> </a:t>
            </a:r>
            <a:r>
              <a:rPr lang="en-US" altLang="pl-PL" dirty="0" err="1"/>
              <a:t>milyar</a:t>
            </a:r>
            <a:r>
              <a:rPr lang="en-US" altLang="pl-PL" dirty="0"/>
              <a:t> </a:t>
            </a:r>
            <a:r>
              <a:rPr lang="tr-TR" altLang="pl-PL" dirty="0"/>
              <a:t>Dolar</a:t>
            </a:r>
            <a:r>
              <a:rPr lang="en-US" altLang="pl-PL" dirty="0"/>
              <a:t> </a:t>
            </a:r>
            <a:r>
              <a:rPr lang="en-US" altLang="pl-PL" dirty="0" err="1"/>
              <a:t>olmuştur</a:t>
            </a:r>
            <a:r>
              <a:rPr lang="en-US" altLang="pl-PL" dirty="0"/>
              <a:t>.</a:t>
            </a:r>
            <a:endParaRPr lang="tr-TR" altLang="pl-PL" dirty="0"/>
          </a:p>
          <a:p>
            <a:pPr marL="342900" lvl="0" indent="-342900" algn="just">
              <a:lnSpc>
                <a:spcPct val="15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pl-PL" dirty="0" err="1"/>
              <a:t>Türkiye</a:t>
            </a:r>
            <a:r>
              <a:rPr lang="en-US" altLang="pl-PL" dirty="0"/>
              <a:t> </a:t>
            </a:r>
            <a:r>
              <a:rPr lang="en-US" altLang="pl-PL" dirty="0" err="1"/>
              <a:t>ve</a:t>
            </a:r>
            <a:r>
              <a:rPr lang="en-US" altLang="pl-PL" dirty="0"/>
              <a:t> </a:t>
            </a:r>
            <a:r>
              <a:rPr lang="en-US" altLang="pl-PL" dirty="0" err="1"/>
              <a:t>Polonya</a:t>
            </a:r>
            <a:r>
              <a:rPr lang="en-US" altLang="pl-PL" dirty="0"/>
              <a:t> </a:t>
            </a:r>
            <a:r>
              <a:rPr lang="en-US" altLang="pl-PL" dirty="0" err="1"/>
              <a:t>büyük</a:t>
            </a:r>
            <a:r>
              <a:rPr lang="en-US" altLang="pl-PL" dirty="0"/>
              <a:t> </a:t>
            </a:r>
            <a:r>
              <a:rPr lang="en-US" altLang="pl-PL" dirty="0" err="1"/>
              <a:t>ölçüde</a:t>
            </a:r>
            <a:r>
              <a:rPr lang="en-US" altLang="pl-PL" dirty="0"/>
              <a:t> </a:t>
            </a:r>
            <a:r>
              <a:rPr lang="en-US" altLang="pl-PL" dirty="0" err="1"/>
              <a:t>benzer</a:t>
            </a:r>
            <a:r>
              <a:rPr lang="en-US" altLang="pl-PL" dirty="0"/>
              <a:t> </a:t>
            </a:r>
            <a:r>
              <a:rPr lang="en-US" altLang="pl-PL" dirty="0" err="1"/>
              <a:t>mallar</a:t>
            </a:r>
            <a:r>
              <a:rPr lang="en-US" altLang="pl-PL" dirty="0"/>
              <a:t> </a:t>
            </a:r>
            <a:r>
              <a:rPr lang="en-US" altLang="pl-PL" dirty="0" err="1"/>
              <a:t>üretmekte</a:t>
            </a:r>
            <a:r>
              <a:rPr lang="en-US" altLang="pl-PL" dirty="0"/>
              <a:t> </a:t>
            </a:r>
            <a:r>
              <a:rPr lang="en-US" altLang="pl-PL" dirty="0" err="1"/>
              <a:t>ve</a:t>
            </a:r>
            <a:r>
              <a:rPr lang="en-US" altLang="pl-PL" dirty="0"/>
              <a:t> </a:t>
            </a:r>
            <a:r>
              <a:rPr lang="en-US" altLang="pl-PL" dirty="0" err="1"/>
              <a:t>ihraç</a:t>
            </a:r>
            <a:r>
              <a:rPr lang="en-US" altLang="pl-PL" dirty="0"/>
              <a:t> </a:t>
            </a:r>
            <a:r>
              <a:rPr lang="en-US" altLang="pl-PL" dirty="0" err="1"/>
              <a:t>etmektedir</a:t>
            </a:r>
            <a:r>
              <a:rPr lang="en-US" altLang="pl-PL" dirty="0"/>
              <a:t>. </a:t>
            </a:r>
            <a:endParaRPr lang="tr-TR" altLang="pl-PL" dirty="0"/>
          </a:p>
          <a:p>
            <a:pPr marL="342900" lvl="0" indent="-342900" algn="just">
              <a:lnSpc>
                <a:spcPct val="15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tr-TR" altLang="pl-PL" dirty="0"/>
              <a:t>M</a:t>
            </a:r>
            <a:r>
              <a:rPr lang="en-US" altLang="pl-PL" dirty="0"/>
              <a:t>al </a:t>
            </a:r>
            <a:r>
              <a:rPr lang="en-US" altLang="pl-PL" dirty="0" err="1"/>
              <a:t>ticareti</a:t>
            </a:r>
            <a:r>
              <a:rPr lang="tr-TR" altLang="pl-PL" dirty="0" err="1"/>
              <a:t>nin</a:t>
            </a:r>
            <a:r>
              <a:rPr lang="tr-TR" altLang="pl-PL" dirty="0"/>
              <a:t> </a:t>
            </a:r>
            <a:r>
              <a:rPr lang="en-US" altLang="pl-PL" dirty="0" err="1"/>
              <a:t>ağırlı</a:t>
            </a:r>
            <a:r>
              <a:rPr lang="tr-TR" altLang="pl-PL" dirty="0" err="1"/>
              <a:t>ğını</a:t>
            </a:r>
            <a:r>
              <a:rPr lang="en-US" altLang="pl-PL" dirty="0"/>
              <a:t> </a:t>
            </a:r>
            <a:r>
              <a:rPr lang="en-US" altLang="pl-PL" dirty="0" err="1"/>
              <a:t>otomotiv</a:t>
            </a:r>
            <a:r>
              <a:rPr lang="en-US" altLang="pl-PL" dirty="0"/>
              <a:t> ana </a:t>
            </a:r>
            <a:r>
              <a:rPr lang="en-US" altLang="pl-PL" dirty="0" err="1"/>
              <a:t>ve</a:t>
            </a:r>
            <a:r>
              <a:rPr lang="en-US" altLang="pl-PL" dirty="0"/>
              <a:t> </a:t>
            </a:r>
            <a:r>
              <a:rPr lang="en-US" altLang="pl-PL" dirty="0" err="1"/>
              <a:t>yan</a:t>
            </a:r>
            <a:r>
              <a:rPr lang="en-US" altLang="pl-PL" dirty="0"/>
              <a:t> </a:t>
            </a:r>
            <a:r>
              <a:rPr lang="en-US" altLang="pl-PL" dirty="0" err="1"/>
              <a:t>sanayi</a:t>
            </a:r>
            <a:r>
              <a:rPr lang="en-US" altLang="pl-PL" dirty="0"/>
              <a:t>, </a:t>
            </a:r>
            <a:r>
              <a:rPr lang="en-US" altLang="pl-PL" dirty="0" err="1"/>
              <a:t>tekstil</a:t>
            </a:r>
            <a:r>
              <a:rPr lang="tr-TR" altLang="pl-PL" dirty="0"/>
              <a:t>-konfeksiyon</a:t>
            </a:r>
            <a:r>
              <a:rPr lang="en-US" altLang="pl-PL" dirty="0"/>
              <a:t>, </a:t>
            </a:r>
            <a:r>
              <a:rPr lang="en-US" altLang="pl-PL" dirty="0" err="1"/>
              <a:t>elektronik</a:t>
            </a:r>
            <a:r>
              <a:rPr lang="tr-TR" altLang="pl-PL" dirty="0"/>
              <a:t>,</a:t>
            </a:r>
            <a:r>
              <a:rPr lang="en-US" altLang="pl-PL" dirty="0"/>
              <a:t> </a:t>
            </a:r>
            <a:r>
              <a:rPr lang="tr-TR" altLang="pl-PL" dirty="0"/>
              <a:t>makine ve </a:t>
            </a:r>
            <a:r>
              <a:rPr lang="en-US" altLang="pl-PL" dirty="0" err="1"/>
              <a:t>inşaat</a:t>
            </a:r>
            <a:r>
              <a:rPr lang="en-US" altLang="pl-PL" dirty="0"/>
              <a:t> </a:t>
            </a:r>
            <a:r>
              <a:rPr lang="en-US" altLang="pl-PL" dirty="0" err="1"/>
              <a:t>sektörleri</a:t>
            </a:r>
            <a:r>
              <a:rPr lang="tr-TR" altLang="pl-PL" dirty="0"/>
              <a:t> oluşturmaktadır.</a:t>
            </a:r>
          </a:p>
          <a:p>
            <a:pPr marL="171450" lvl="0" indent="-171450" algn="just" defTabSz="685800">
              <a:lnSpc>
                <a:spcPct val="90000"/>
              </a:lnSpc>
              <a:spcBef>
                <a:spcPct val="0"/>
              </a:spcBef>
              <a:defRPr/>
            </a:pPr>
            <a:endParaRPr lang="tr-TR" altLang="pl-PL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01B4636-7BBE-49E6-9683-9B164382E62D}"/>
              </a:ext>
            </a:extLst>
          </p:cNvPr>
          <p:cNvSpPr/>
          <p:nvPr/>
        </p:nvSpPr>
        <p:spPr>
          <a:xfrm>
            <a:off x="3206194" y="584121"/>
            <a:ext cx="743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altLang="pl-PL" sz="2800" b="1" i="1" dirty="0">
                <a:latin typeface="+mj-lt"/>
              </a:rPr>
              <a:t>Türkiye – Polonya </a:t>
            </a:r>
            <a:r>
              <a:rPr lang="it-IT" altLang="pl-PL" sz="2800" b="1" i="1" dirty="0">
                <a:latin typeface="+mj-lt"/>
              </a:rPr>
              <a:t>İkili Ticari ve Ekonomik İlişkiler</a:t>
            </a:r>
            <a:endParaRPr lang="tr-TR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933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99959" y="403314"/>
            <a:ext cx="8642510" cy="400143"/>
          </a:xfrm>
        </p:spPr>
        <p:txBody>
          <a:bodyPr>
            <a:noAutofit/>
          </a:bodyPr>
          <a:lstStyle/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solidFill>
                <a:srgbClr val="FF0000"/>
              </a:solidFill>
              <a:latin typeface="Myriad Pro"/>
            </a:endParaRPr>
          </a:p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latin typeface="Myriad Pro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1508568" y="1837372"/>
            <a:ext cx="9090081" cy="407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pl-PL" dirty="0" err="1"/>
              <a:t>Polonya</a:t>
            </a:r>
            <a:r>
              <a:rPr lang="en-US" altLang="pl-PL" dirty="0"/>
              <a:t> </a:t>
            </a:r>
            <a:r>
              <a:rPr lang="tr-TR" altLang="tr-TR" dirty="0"/>
              <a:t>ekonomisi istikrarlı şekilde büyümektedir.</a:t>
            </a:r>
          </a:p>
          <a:p>
            <a:pPr marL="285750" lvl="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pl-PL" dirty="0"/>
              <a:t>M</a:t>
            </a:r>
            <a:r>
              <a:rPr lang="tr-TR" altLang="pl-PL" dirty="0" err="1"/>
              <a:t>erkez</a:t>
            </a:r>
            <a:r>
              <a:rPr lang="tr-TR" altLang="pl-PL" dirty="0"/>
              <a:t> Avrupa’nın en büyük pazar</a:t>
            </a:r>
            <a:r>
              <a:rPr lang="en-US" altLang="pl-PL" dirty="0" err="1"/>
              <a:t>ı</a:t>
            </a:r>
            <a:r>
              <a:rPr lang="tr-TR" altLang="pl-PL" dirty="0"/>
              <a:t> olan Polonya, </a:t>
            </a:r>
            <a:r>
              <a:rPr lang="pl-PL" altLang="pl-PL" dirty="0"/>
              <a:t>Do</a:t>
            </a:r>
            <a:r>
              <a:rPr lang="tr-TR" altLang="pl-PL" dirty="0"/>
              <a:t>ğ</a:t>
            </a:r>
            <a:r>
              <a:rPr lang="pl-PL" altLang="pl-PL" dirty="0"/>
              <a:t>u </a:t>
            </a:r>
            <a:r>
              <a:rPr lang="tr-TR" altLang="pl-PL" dirty="0"/>
              <a:t>ile</a:t>
            </a:r>
            <a:r>
              <a:rPr lang="pl-PL" altLang="pl-PL" dirty="0"/>
              <a:t> </a:t>
            </a:r>
            <a:r>
              <a:rPr lang="en-US" altLang="pl-PL" dirty="0"/>
              <a:t>K</a:t>
            </a:r>
            <a:r>
              <a:rPr lang="pl-PL" altLang="pl-PL" dirty="0"/>
              <a:t>uzey </a:t>
            </a:r>
            <a:r>
              <a:rPr lang="en-US" altLang="pl-PL" dirty="0"/>
              <a:t>A</a:t>
            </a:r>
            <a:r>
              <a:rPr lang="pl-PL" altLang="pl-PL" dirty="0"/>
              <a:t>vrupa </a:t>
            </a:r>
            <a:r>
              <a:rPr lang="tr-TR" altLang="pl-PL" dirty="0"/>
              <a:t>ülkeleri</a:t>
            </a:r>
            <a:r>
              <a:rPr lang="en-US" altLang="pl-PL" dirty="0"/>
              <a:t> </a:t>
            </a:r>
            <a:r>
              <a:rPr lang="tr-TR" altLang="pl-PL" dirty="0"/>
              <a:t>için geçiş noktası - lojistik merkezi </a:t>
            </a:r>
            <a:r>
              <a:rPr lang="pl-PL" altLang="pl-PL" dirty="0"/>
              <a:t>olarak d</a:t>
            </a:r>
            <a:r>
              <a:rPr lang="en-US" altLang="pl-PL" dirty="0"/>
              <a:t>üş</a:t>
            </a:r>
            <a:r>
              <a:rPr lang="tr-TR" altLang="pl-PL" dirty="0"/>
              <a:t>ü</a:t>
            </a:r>
            <a:r>
              <a:rPr lang="pl-PL" altLang="pl-PL" dirty="0"/>
              <a:t>n</a:t>
            </a:r>
            <a:r>
              <a:rPr lang="tr-TR" altLang="pl-PL" dirty="0"/>
              <a:t>ü</a:t>
            </a:r>
            <a:r>
              <a:rPr lang="pl-PL" altLang="pl-PL" dirty="0"/>
              <a:t>lmesi gereken</a:t>
            </a:r>
            <a:r>
              <a:rPr lang="en-US" altLang="pl-PL" dirty="0"/>
              <a:t> </a:t>
            </a:r>
            <a:r>
              <a:rPr lang="tr-TR" altLang="pl-PL" dirty="0"/>
              <a:t>bir ülkedir.</a:t>
            </a:r>
          </a:p>
          <a:p>
            <a:pPr marL="285750" lvl="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pl-PL" dirty="0"/>
              <a:t>2018 </a:t>
            </a:r>
            <a:r>
              <a:rPr lang="en-US" altLang="pl-PL" dirty="0" err="1"/>
              <a:t>yılında</a:t>
            </a:r>
            <a:r>
              <a:rPr lang="en-US" altLang="pl-PL" dirty="0"/>
              <a:t> Polonya’ya </a:t>
            </a:r>
            <a:r>
              <a:rPr lang="en-US" altLang="pl-PL" dirty="0" err="1"/>
              <a:t>ihracatımız</a:t>
            </a:r>
            <a:r>
              <a:rPr lang="en-US" altLang="pl-PL" dirty="0"/>
              <a:t> </a:t>
            </a:r>
            <a:r>
              <a:rPr lang="en-US" altLang="pl-PL" dirty="0" err="1"/>
              <a:t>bir</a:t>
            </a:r>
            <a:r>
              <a:rPr lang="en-US" altLang="pl-PL" dirty="0"/>
              <a:t> </a:t>
            </a:r>
            <a:r>
              <a:rPr lang="en-US" altLang="pl-PL" dirty="0" err="1"/>
              <a:t>önceki</a:t>
            </a:r>
            <a:r>
              <a:rPr lang="en-US" altLang="pl-PL" dirty="0"/>
              <a:t> </a:t>
            </a:r>
            <a:r>
              <a:rPr lang="en-US" altLang="pl-PL" dirty="0" err="1"/>
              <a:t>yılın</a:t>
            </a:r>
            <a:r>
              <a:rPr lang="en-US" altLang="pl-PL" dirty="0"/>
              <a:t> </a:t>
            </a:r>
            <a:r>
              <a:rPr lang="en-US" altLang="pl-PL" dirty="0" err="1"/>
              <a:t>aynı</a:t>
            </a:r>
            <a:r>
              <a:rPr lang="en-US" altLang="pl-PL" dirty="0"/>
              <a:t> </a:t>
            </a:r>
            <a:r>
              <a:rPr lang="en-US" altLang="pl-PL" dirty="0" err="1"/>
              <a:t>dönemine</a:t>
            </a:r>
            <a:r>
              <a:rPr lang="en-US" altLang="pl-PL" dirty="0"/>
              <a:t> </a:t>
            </a:r>
            <a:r>
              <a:rPr lang="en-US" altLang="pl-PL" dirty="0" err="1"/>
              <a:t>göre</a:t>
            </a:r>
            <a:r>
              <a:rPr lang="en-US" altLang="pl-PL" dirty="0"/>
              <a:t> % 9 </a:t>
            </a:r>
            <a:r>
              <a:rPr lang="en-US" altLang="pl-PL" dirty="0" err="1"/>
              <a:t>oranında</a:t>
            </a:r>
            <a:r>
              <a:rPr lang="en-US" altLang="pl-PL" dirty="0"/>
              <a:t> </a:t>
            </a:r>
            <a:r>
              <a:rPr lang="en-US" altLang="pl-PL" dirty="0" err="1"/>
              <a:t>artışla</a:t>
            </a:r>
            <a:r>
              <a:rPr lang="en-US" altLang="pl-PL" dirty="0"/>
              <a:t> 3,35 </a:t>
            </a:r>
            <a:r>
              <a:rPr lang="en-US" altLang="pl-PL" dirty="0" err="1"/>
              <a:t>milyar</a:t>
            </a:r>
            <a:r>
              <a:rPr lang="en-US" altLang="pl-PL" dirty="0"/>
              <a:t> </a:t>
            </a:r>
            <a:r>
              <a:rPr lang="en-US" altLang="pl-PL" dirty="0" err="1"/>
              <a:t>Dolar</a:t>
            </a:r>
            <a:r>
              <a:rPr lang="en-US" altLang="pl-PL" dirty="0"/>
              <a:t>, Polonya’dan </a:t>
            </a:r>
            <a:r>
              <a:rPr lang="en-US" altLang="pl-PL" dirty="0" err="1"/>
              <a:t>ithalatımız</a:t>
            </a:r>
            <a:r>
              <a:rPr lang="en-US" altLang="pl-PL" dirty="0"/>
              <a:t> </a:t>
            </a:r>
            <a:r>
              <a:rPr lang="en-US" altLang="pl-PL" dirty="0" err="1"/>
              <a:t>ise</a:t>
            </a:r>
            <a:r>
              <a:rPr lang="en-US" altLang="pl-PL" dirty="0"/>
              <a:t> </a:t>
            </a:r>
            <a:r>
              <a:rPr lang="en-US" altLang="pl-PL" dirty="0" err="1"/>
              <a:t>yüzde</a:t>
            </a:r>
            <a:r>
              <a:rPr lang="en-US" altLang="pl-PL" dirty="0"/>
              <a:t> 10 </a:t>
            </a:r>
            <a:r>
              <a:rPr lang="en-US" altLang="pl-PL" dirty="0" err="1"/>
              <a:t>oranında</a:t>
            </a:r>
            <a:r>
              <a:rPr lang="en-US" altLang="pl-PL" dirty="0"/>
              <a:t> </a:t>
            </a:r>
            <a:r>
              <a:rPr lang="en-US" altLang="pl-PL" dirty="0" err="1"/>
              <a:t>azalarak</a:t>
            </a:r>
            <a:r>
              <a:rPr lang="en-US" altLang="pl-PL" dirty="0"/>
              <a:t> 3,10 </a:t>
            </a:r>
            <a:r>
              <a:rPr lang="en-US" altLang="pl-PL" dirty="0" err="1"/>
              <a:t>milyar</a:t>
            </a:r>
            <a:r>
              <a:rPr lang="en-US" altLang="pl-PL" dirty="0"/>
              <a:t> </a:t>
            </a:r>
            <a:r>
              <a:rPr lang="en-US" altLang="pl-PL" dirty="0" err="1"/>
              <a:t>Dolar</a:t>
            </a:r>
            <a:r>
              <a:rPr lang="en-US" altLang="pl-PL" dirty="0"/>
              <a:t> </a:t>
            </a:r>
            <a:r>
              <a:rPr lang="en-US" altLang="pl-PL" dirty="0" err="1"/>
              <a:t>düzeyinde</a:t>
            </a:r>
            <a:r>
              <a:rPr lang="en-US" altLang="pl-PL" dirty="0"/>
              <a:t> gerçekleşmiş </a:t>
            </a:r>
            <a:r>
              <a:rPr lang="en-US" altLang="pl-PL" dirty="0" err="1"/>
              <a:t>olup</a:t>
            </a:r>
            <a:r>
              <a:rPr lang="en-US" altLang="pl-PL" dirty="0"/>
              <a:t>, Ülkemiz 2018 </a:t>
            </a:r>
            <a:r>
              <a:rPr lang="en-US" altLang="pl-PL" dirty="0" err="1"/>
              <a:t>yılında</a:t>
            </a:r>
            <a:r>
              <a:rPr lang="en-US" altLang="pl-PL" dirty="0"/>
              <a:t> </a:t>
            </a:r>
            <a:r>
              <a:rPr lang="en-US" altLang="pl-PL" dirty="0" err="1"/>
              <a:t>yaklaşık</a:t>
            </a:r>
            <a:r>
              <a:rPr lang="en-US" altLang="pl-PL" dirty="0"/>
              <a:t> 250 </a:t>
            </a:r>
            <a:r>
              <a:rPr lang="en-US" altLang="pl-PL" dirty="0" err="1"/>
              <a:t>milyon</a:t>
            </a:r>
            <a:r>
              <a:rPr lang="en-US" altLang="pl-PL" dirty="0"/>
              <a:t> </a:t>
            </a:r>
            <a:r>
              <a:rPr lang="en-US" altLang="pl-PL" dirty="0" err="1"/>
              <a:t>Dolar</a:t>
            </a:r>
            <a:r>
              <a:rPr lang="en-US" altLang="pl-PL" dirty="0"/>
              <a:t> </a:t>
            </a:r>
            <a:r>
              <a:rPr lang="en-US" altLang="pl-PL" dirty="0" err="1"/>
              <a:t>ticaret</a:t>
            </a:r>
            <a:r>
              <a:rPr lang="en-US" altLang="pl-PL" dirty="0"/>
              <a:t> </a:t>
            </a:r>
            <a:r>
              <a:rPr lang="en-US" altLang="pl-PL" dirty="0" err="1"/>
              <a:t>fazlası</a:t>
            </a:r>
            <a:r>
              <a:rPr lang="en-US" altLang="pl-PL" dirty="0"/>
              <a:t> </a:t>
            </a:r>
            <a:r>
              <a:rPr lang="en-US" altLang="pl-PL" dirty="0" err="1"/>
              <a:t>vermiştir</a:t>
            </a:r>
            <a:r>
              <a:rPr lang="en-US" altLang="pl-PL" dirty="0"/>
              <a:t>. </a:t>
            </a:r>
          </a:p>
          <a:p>
            <a:pPr marL="285750" lvl="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altLang="tr-TR" dirty="0"/>
              <a:t>2009 yılında 3,14 milyar Dolar olan ikili ticaret hacmi, 2018’de 6,45 milyar Dolara yükselmiştir. </a:t>
            </a:r>
          </a:p>
        </p:txBody>
      </p:sp>
      <p:sp>
        <p:nvSpPr>
          <p:cNvPr id="16" name="Başlık 3"/>
          <p:cNvSpPr txBox="1">
            <a:spLocks/>
          </p:cNvSpPr>
          <p:nvPr/>
        </p:nvSpPr>
        <p:spPr bwMode="auto">
          <a:xfrm>
            <a:off x="2730887" y="534411"/>
            <a:ext cx="8017608" cy="39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pl-PL" sz="2800" b="1" i="1" dirty="0">
                <a:latin typeface="+mj-lt"/>
              </a:rPr>
              <a:t>Sonuç ve Değerlendirmeler</a:t>
            </a:r>
          </a:p>
        </p:txBody>
      </p:sp>
    </p:spTree>
    <p:extLst>
      <p:ext uri="{BB962C8B-B14F-4D97-AF65-F5344CB8AC3E}">
        <p14:creationId xmlns:p14="http://schemas.microsoft.com/office/powerpoint/2010/main" val="343729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99959" y="403314"/>
            <a:ext cx="8642510" cy="400143"/>
          </a:xfrm>
        </p:spPr>
        <p:txBody>
          <a:bodyPr>
            <a:noAutofit/>
          </a:bodyPr>
          <a:lstStyle/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solidFill>
                <a:srgbClr val="FF0000"/>
              </a:solidFill>
              <a:latin typeface="Myriad Pro"/>
            </a:endParaRPr>
          </a:p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latin typeface="Myriad Pro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952949" y="1572445"/>
            <a:ext cx="9693582" cy="4903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pl-PL" dirty="0" err="1"/>
              <a:t>Türkiye</a:t>
            </a:r>
            <a:r>
              <a:rPr lang="en-US" altLang="pl-PL" dirty="0"/>
              <a:t> </a:t>
            </a:r>
            <a:r>
              <a:rPr lang="en-US" altLang="pl-PL" dirty="0" err="1"/>
              <a:t>ve</a:t>
            </a:r>
            <a:r>
              <a:rPr lang="en-US" altLang="pl-PL" dirty="0"/>
              <a:t> </a:t>
            </a:r>
            <a:r>
              <a:rPr lang="en-US" altLang="pl-PL" dirty="0" err="1"/>
              <a:t>Polonya</a:t>
            </a:r>
            <a:r>
              <a:rPr lang="en-US" altLang="pl-PL" dirty="0"/>
              <a:t> </a:t>
            </a:r>
            <a:r>
              <a:rPr lang="en-US" altLang="pl-PL" dirty="0" err="1"/>
              <a:t>büyük</a:t>
            </a:r>
            <a:r>
              <a:rPr lang="en-US" altLang="pl-PL" dirty="0"/>
              <a:t> </a:t>
            </a:r>
            <a:r>
              <a:rPr lang="en-US" altLang="pl-PL" dirty="0" err="1"/>
              <a:t>ölçüde</a:t>
            </a:r>
            <a:r>
              <a:rPr lang="en-US" altLang="pl-PL" dirty="0"/>
              <a:t> </a:t>
            </a:r>
            <a:r>
              <a:rPr lang="en-US" altLang="pl-PL" dirty="0" err="1"/>
              <a:t>benzer</a:t>
            </a:r>
            <a:r>
              <a:rPr lang="en-US" altLang="pl-PL" dirty="0"/>
              <a:t> </a:t>
            </a:r>
            <a:r>
              <a:rPr lang="en-US" altLang="pl-PL" dirty="0" err="1"/>
              <a:t>mallar</a:t>
            </a:r>
            <a:r>
              <a:rPr lang="en-US" altLang="pl-PL" dirty="0"/>
              <a:t> </a:t>
            </a:r>
            <a:r>
              <a:rPr lang="en-US" altLang="pl-PL" dirty="0" err="1"/>
              <a:t>üretmekte</a:t>
            </a:r>
            <a:r>
              <a:rPr lang="en-US" altLang="pl-PL" dirty="0"/>
              <a:t> </a:t>
            </a:r>
            <a:r>
              <a:rPr lang="en-US" altLang="pl-PL" dirty="0" err="1"/>
              <a:t>ve</a:t>
            </a:r>
            <a:r>
              <a:rPr lang="en-US" altLang="pl-PL" dirty="0"/>
              <a:t> </a:t>
            </a:r>
            <a:r>
              <a:rPr lang="en-US" altLang="pl-PL" dirty="0" err="1"/>
              <a:t>ihraç</a:t>
            </a:r>
            <a:r>
              <a:rPr lang="en-US" altLang="pl-PL" dirty="0"/>
              <a:t> </a:t>
            </a:r>
            <a:r>
              <a:rPr lang="en-US" altLang="pl-PL" dirty="0" err="1"/>
              <a:t>etmektedir</a:t>
            </a:r>
            <a:r>
              <a:rPr lang="en-US" altLang="pl-PL" dirty="0"/>
              <a:t>. (</a:t>
            </a:r>
            <a:r>
              <a:rPr lang="en-US" altLang="pl-PL" dirty="0" err="1"/>
              <a:t>Otomotiv</a:t>
            </a:r>
            <a:r>
              <a:rPr lang="en-US" altLang="pl-PL" dirty="0"/>
              <a:t> ana </a:t>
            </a:r>
            <a:r>
              <a:rPr lang="en-US" altLang="pl-PL" dirty="0" err="1"/>
              <a:t>ve</a:t>
            </a:r>
            <a:r>
              <a:rPr lang="en-US" altLang="pl-PL" dirty="0"/>
              <a:t> </a:t>
            </a:r>
            <a:r>
              <a:rPr lang="en-US" altLang="pl-PL" dirty="0" err="1"/>
              <a:t>yan</a:t>
            </a:r>
            <a:r>
              <a:rPr lang="en-US" altLang="pl-PL" dirty="0"/>
              <a:t> </a:t>
            </a:r>
            <a:r>
              <a:rPr lang="en-US" altLang="pl-PL" dirty="0" err="1"/>
              <a:t>sanayi</a:t>
            </a:r>
            <a:r>
              <a:rPr lang="en-US" altLang="pl-PL" dirty="0"/>
              <a:t>, </a:t>
            </a:r>
            <a:r>
              <a:rPr lang="en-US" altLang="pl-PL" dirty="0" err="1"/>
              <a:t>tekstil</a:t>
            </a:r>
            <a:r>
              <a:rPr lang="en-US" altLang="pl-PL" dirty="0"/>
              <a:t>, </a:t>
            </a:r>
            <a:r>
              <a:rPr lang="en-US" altLang="pl-PL" dirty="0" err="1"/>
              <a:t>elektronik</a:t>
            </a:r>
            <a:r>
              <a:rPr lang="en-US" altLang="pl-PL" dirty="0"/>
              <a:t> </a:t>
            </a:r>
            <a:r>
              <a:rPr lang="en-US" altLang="pl-PL" dirty="0" err="1"/>
              <a:t>ve</a:t>
            </a:r>
            <a:r>
              <a:rPr lang="en-US" altLang="pl-PL" dirty="0"/>
              <a:t> </a:t>
            </a:r>
            <a:r>
              <a:rPr lang="en-US" altLang="pl-PL" dirty="0" err="1"/>
              <a:t>inşaat</a:t>
            </a:r>
            <a:r>
              <a:rPr lang="en-US" altLang="pl-PL" dirty="0"/>
              <a:t> </a:t>
            </a:r>
            <a:r>
              <a:rPr lang="en-US" altLang="pl-PL" dirty="0" err="1"/>
              <a:t>malzemeleri</a:t>
            </a:r>
            <a:r>
              <a:rPr lang="en-US" altLang="pl-PL" dirty="0"/>
              <a:t>)</a:t>
            </a:r>
            <a:endParaRPr lang="tr-TR" altLang="pl-PL" dirty="0"/>
          </a:p>
          <a:p>
            <a:pPr marL="28575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Fiyat, kalite ve güvenilirlik</a:t>
            </a:r>
            <a:r>
              <a:rPr lang="en-US" altLang="pl-PL" dirty="0"/>
              <a:t>,</a:t>
            </a:r>
            <a:r>
              <a:rPr lang="tr-TR" altLang="pl-PL" dirty="0"/>
              <a:t> </a:t>
            </a:r>
            <a:r>
              <a:rPr lang="tr-TR" altLang="pl-PL" dirty="0" err="1"/>
              <a:t>Polonya’lı</a:t>
            </a:r>
            <a:r>
              <a:rPr lang="tr-TR" altLang="pl-PL" dirty="0"/>
              <a:t> ithalatçıların yabancı tedarikçilerde aradığı temel kriterlerdir. </a:t>
            </a:r>
          </a:p>
          <a:p>
            <a:pPr marL="28575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pl-PL" dirty="0" err="1"/>
              <a:t>Türkiye’ye</a:t>
            </a:r>
            <a:r>
              <a:rPr lang="en-US" altLang="pl-PL" dirty="0"/>
              <a:t> </a:t>
            </a:r>
            <a:r>
              <a:rPr lang="en-US" altLang="pl-PL" dirty="0" err="1"/>
              <a:t>ve</a:t>
            </a:r>
            <a:r>
              <a:rPr lang="en-US" altLang="pl-PL" dirty="0"/>
              <a:t> </a:t>
            </a:r>
            <a:r>
              <a:rPr lang="en-US" altLang="pl-PL" dirty="0" err="1"/>
              <a:t>Türk</a:t>
            </a:r>
            <a:r>
              <a:rPr lang="en-US" altLang="pl-PL" dirty="0"/>
              <a:t> </a:t>
            </a:r>
            <a:r>
              <a:rPr lang="en-US" altLang="pl-PL" dirty="0" err="1"/>
              <a:t>mallarına</a:t>
            </a:r>
            <a:r>
              <a:rPr lang="en-US" altLang="pl-PL" dirty="0"/>
              <a:t> </a:t>
            </a:r>
            <a:r>
              <a:rPr lang="en-US" altLang="pl-PL" dirty="0" err="1"/>
              <a:t>yönelik</a:t>
            </a:r>
            <a:r>
              <a:rPr lang="en-US" altLang="pl-PL" dirty="0"/>
              <a:t> </a:t>
            </a:r>
            <a:r>
              <a:rPr lang="en-US" altLang="pl-PL" dirty="0" err="1"/>
              <a:t>olumsuz</a:t>
            </a:r>
            <a:r>
              <a:rPr lang="en-US" altLang="pl-PL" dirty="0"/>
              <a:t> </a:t>
            </a:r>
            <a:r>
              <a:rPr lang="en-US" altLang="pl-PL" dirty="0" err="1"/>
              <a:t>bir</a:t>
            </a:r>
            <a:r>
              <a:rPr lang="en-US" altLang="pl-PL" dirty="0"/>
              <a:t> </a:t>
            </a:r>
            <a:r>
              <a:rPr lang="en-US" altLang="pl-PL" dirty="0" err="1"/>
              <a:t>intiba</a:t>
            </a:r>
            <a:r>
              <a:rPr lang="en-US" altLang="pl-PL" dirty="0"/>
              <a:t> </a:t>
            </a:r>
            <a:r>
              <a:rPr lang="en-US" altLang="pl-PL" dirty="0" err="1"/>
              <a:t>yoktur</a:t>
            </a:r>
            <a:r>
              <a:rPr lang="en-US" altLang="pl-PL" dirty="0"/>
              <a:t>. </a:t>
            </a:r>
            <a:r>
              <a:rPr lang="en-US" altLang="pl-PL" dirty="0" err="1"/>
              <a:t>Ancak</a:t>
            </a:r>
            <a:r>
              <a:rPr lang="en-US" altLang="pl-PL" dirty="0"/>
              <a:t>, </a:t>
            </a:r>
            <a:r>
              <a:rPr lang="en-US" altLang="pl-PL" dirty="0" err="1"/>
              <a:t>Batı</a:t>
            </a:r>
            <a:r>
              <a:rPr lang="en-US" altLang="pl-PL" dirty="0"/>
              <a:t> </a:t>
            </a:r>
            <a:r>
              <a:rPr lang="en-US" altLang="pl-PL" dirty="0" err="1"/>
              <a:t>ülkelerinin</a:t>
            </a:r>
            <a:r>
              <a:rPr lang="en-US" altLang="pl-PL" dirty="0"/>
              <a:t> </a:t>
            </a:r>
            <a:r>
              <a:rPr lang="en-US" altLang="pl-PL" dirty="0" err="1"/>
              <a:t>markalı</a:t>
            </a:r>
            <a:r>
              <a:rPr lang="en-US" altLang="pl-PL" dirty="0"/>
              <a:t> </a:t>
            </a:r>
            <a:r>
              <a:rPr lang="en-US" altLang="pl-PL" dirty="0" err="1"/>
              <a:t>ürünleri</a:t>
            </a:r>
            <a:r>
              <a:rPr lang="en-US" altLang="pl-PL" dirty="0"/>
              <a:t> </a:t>
            </a:r>
            <a:r>
              <a:rPr lang="en-US" altLang="pl-PL" dirty="0" err="1"/>
              <a:t>tercih</a:t>
            </a:r>
            <a:r>
              <a:rPr lang="en-US" altLang="pl-PL" dirty="0"/>
              <a:t> </a:t>
            </a:r>
            <a:r>
              <a:rPr lang="en-US" altLang="pl-PL" dirty="0" err="1"/>
              <a:t>edilmektedir</a:t>
            </a:r>
            <a:r>
              <a:rPr lang="en-US" altLang="pl-PL" dirty="0"/>
              <a:t>.</a:t>
            </a:r>
          </a:p>
          <a:p>
            <a:pPr marL="28575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pl-PL" dirty="0" err="1"/>
              <a:t>Kaliteli</a:t>
            </a:r>
            <a:r>
              <a:rPr lang="en-US" altLang="pl-PL" dirty="0"/>
              <a:t> </a:t>
            </a:r>
            <a:r>
              <a:rPr lang="en-US" altLang="pl-PL" dirty="0" err="1"/>
              <a:t>ve</a:t>
            </a:r>
            <a:r>
              <a:rPr lang="en-US" altLang="pl-PL" dirty="0"/>
              <a:t> </a:t>
            </a:r>
            <a:r>
              <a:rPr lang="en-US" altLang="pl-PL" dirty="0" err="1"/>
              <a:t>markalı</a:t>
            </a:r>
            <a:r>
              <a:rPr lang="en-US" altLang="pl-PL" dirty="0"/>
              <a:t> </a:t>
            </a:r>
            <a:r>
              <a:rPr lang="en-US" altLang="pl-PL" dirty="0" err="1"/>
              <a:t>tüketim</a:t>
            </a:r>
            <a:r>
              <a:rPr lang="en-US" altLang="pl-PL" dirty="0"/>
              <a:t> </a:t>
            </a:r>
            <a:r>
              <a:rPr lang="en-US" altLang="pl-PL" dirty="0" err="1"/>
              <a:t>ürünlerinin</a:t>
            </a:r>
            <a:r>
              <a:rPr lang="en-US" altLang="pl-PL" dirty="0"/>
              <a:t> </a:t>
            </a:r>
            <a:r>
              <a:rPr lang="en-US" altLang="pl-PL" dirty="0" err="1"/>
              <a:t>firmalarımızca</a:t>
            </a:r>
            <a:r>
              <a:rPr lang="en-US" altLang="pl-PL" dirty="0"/>
              <a:t> </a:t>
            </a:r>
            <a:r>
              <a:rPr lang="en-US" altLang="pl-PL" dirty="0" err="1"/>
              <a:t>doğrudan</a:t>
            </a:r>
            <a:r>
              <a:rPr lang="en-US" altLang="pl-PL" dirty="0"/>
              <a:t> </a:t>
            </a:r>
            <a:r>
              <a:rPr lang="en-US" altLang="pl-PL" dirty="0" err="1"/>
              <a:t>açılacak</a:t>
            </a:r>
            <a:r>
              <a:rPr lang="en-US" altLang="pl-PL" dirty="0"/>
              <a:t> </a:t>
            </a:r>
            <a:r>
              <a:rPr lang="en-US" altLang="pl-PL" dirty="0" err="1"/>
              <a:t>mağaza</a:t>
            </a:r>
            <a:r>
              <a:rPr lang="en-US" altLang="pl-PL" dirty="0"/>
              <a:t>/depo </a:t>
            </a:r>
            <a:r>
              <a:rPr lang="en-US" altLang="pl-PL" dirty="0" err="1"/>
              <a:t>zincirleriyle</a:t>
            </a:r>
            <a:r>
              <a:rPr lang="en-US" altLang="pl-PL" dirty="0"/>
              <a:t> </a:t>
            </a:r>
            <a:r>
              <a:rPr lang="en-US" altLang="pl-PL" dirty="0" err="1"/>
              <a:t>piyasaya</a:t>
            </a:r>
            <a:r>
              <a:rPr lang="en-US" altLang="pl-PL" dirty="0"/>
              <a:t> </a:t>
            </a:r>
            <a:r>
              <a:rPr lang="en-US" altLang="pl-PL" dirty="0" err="1"/>
              <a:t>sunulması</a:t>
            </a:r>
            <a:r>
              <a:rPr lang="en-US" altLang="pl-PL" dirty="0"/>
              <a:t> </a:t>
            </a:r>
            <a:r>
              <a:rPr lang="en-US" altLang="pl-PL" dirty="0" err="1"/>
              <a:t>gerekmektedir</a:t>
            </a:r>
            <a:r>
              <a:rPr lang="en-US" altLang="pl-PL" dirty="0"/>
              <a:t>.</a:t>
            </a:r>
          </a:p>
          <a:p>
            <a:pPr marL="28575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pl-PL" dirty="0" err="1"/>
              <a:t>Türkiye</a:t>
            </a:r>
            <a:r>
              <a:rPr lang="en-US" altLang="pl-PL" dirty="0"/>
              <a:t>, </a:t>
            </a:r>
            <a:r>
              <a:rPr lang="en-US" altLang="pl-PL" dirty="0" err="1"/>
              <a:t>kısa</a:t>
            </a:r>
            <a:r>
              <a:rPr lang="en-US" altLang="pl-PL" dirty="0"/>
              <a:t> </a:t>
            </a:r>
            <a:r>
              <a:rPr lang="en-US" altLang="pl-PL" dirty="0" err="1"/>
              <a:t>taşıma</a:t>
            </a:r>
            <a:r>
              <a:rPr lang="en-US" altLang="pl-PL" dirty="0"/>
              <a:t> </a:t>
            </a:r>
            <a:r>
              <a:rPr lang="en-US" altLang="pl-PL" dirty="0" err="1"/>
              <a:t>süresi</a:t>
            </a:r>
            <a:r>
              <a:rPr lang="en-US" altLang="pl-PL" dirty="0"/>
              <a:t>, </a:t>
            </a:r>
            <a:r>
              <a:rPr lang="en-US" altLang="pl-PL" dirty="0" err="1"/>
              <a:t>coğrafi</a:t>
            </a:r>
            <a:r>
              <a:rPr lang="en-US" altLang="pl-PL" dirty="0"/>
              <a:t> </a:t>
            </a:r>
            <a:r>
              <a:rPr lang="en-US" altLang="pl-PL" dirty="0" err="1"/>
              <a:t>yakınlığı</a:t>
            </a:r>
            <a:r>
              <a:rPr lang="en-US" altLang="pl-PL" dirty="0"/>
              <a:t> </a:t>
            </a:r>
            <a:r>
              <a:rPr lang="en-US" altLang="pl-PL" dirty="0" err="1"/>
              <a:t>ve</a:t>
            </a:r>
            <a:r>
              <a:rPr lang="en-US" altLang="pl-PL" dirty="0"/>
              <a:t> </a:t>
            </a:r>
            <a:r>
              <a:rPr lang="en-US" altLang="pl-PL" dirty="0" err="1"/>
              <a:t>sağladığı</a:t>
            </a:r>
            <a:r>
              <a:rPr lang="en-US" altLang="pl-PL" dirty="0"/>
              <a:t> </a:t>
            </a:r>
            <a:r>
              <a:rPr lang="en-US" altLang="pl-PL" dirty="0" err="1"/>
              <a:t>düşük</a:t>
            </a:r>
            <a:r>
              <a:rPr lang="en-US" altLang="pl-PL" dirty="0"/>
              <a:t> </a:t>
            </a:r>
            <a:r>
              <a:rPr lang="en-US" altLang="pl-PL" dirty="0" err="1"/>
              <a:t>stok</a:t>
            </a:r>
            <a:r>
              <a:rPr lang="en-US" altLang="pl-PL" dirty="0"/>
              <a:t> </a:t>
            </a:r>
            <a:r>
              <a:rPr lang="en-US" altLang="pl-PL" dirty="0" err="1"/>
              <a:t>maliyeti</a:t>
            </a:r>
            <a:r>
              <a:rPr lang="en-US" altLang="pl-PL" dirty="0"/>
              <a:t> </a:t>
            </a:r>
            <a:r>
              <a:rPr lang="en-US" altLang="pl-PL" dirty="0" err="1"/>
              <a:t>ile</a:t>
            </a:r>
            <a:r>
              <a:rPr lang="en-US" altLang="pl-PL" dirty="0"/>
              <a:t> </a:t>
            </a:r>
            <a:r>
              <a:rPr lang="en-US" altLang="pl-PL" dirty="0" err="1"/>
              <a:t>Polonya</a:t>
            </a:r>
            <a:r>
              <a:rPr lang="en-US" altLang="pl-PL" dirty="0"/>
              <a:t> </a:t>
            </a:r>
            <a:r>
              <a:rPr lang="en-US" altLang="pl-PL" dirty="0" err="1"/>
              <a:t>pazarında</a:t>
            </a:r>
            <a:r>
              <a:rPr lang="en-US" altLang="pl-PL" dirty="0"/>
              <a:t> </a:t>
            </a:r>
            <a:r>
              <a:rPr lang="en-US" altLang="pl-PL" dirty="0" err="1"/>
              <a:t>avantaja</a:t>
            </a:r>
            <a:r>
              <a:rPr lang="en-US" altLang="pl-PL" dirty="0"/>
              <a:t> </a:t>
            </a:r>
            <a:r>
              <a:rPr lang="en-US" altLang="pl-PL" dirty="0" err="1"/>
              <a:t>sahiptir</a:t>
            </a:r>
            <a:r>
              <a:rPr lang="en-US" altLang="pl-PL" dirty="0"/>
              <a:t>.</a:t>
            </a:r>
          </a:p>
          <a:p>
            <a:pPr marL="285750" lvl="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pl-PL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şlık 3"/>
          <p:cNvSpPr txBox="1">
            <a:spLocks/>
          </p:cNvSpPr>
          <p:nvPr/>
        </p:nvSpPr>
        <p:spPr bwMode="auto">
          <a:xfrm>
            <a:off x="2558660" y="562040"/>
            <a:ext cx="8017608" cy="39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pl-PL" sz="2800" b="1" i="1" dirty="0">
                <a:latin typeface="+mj-lt"/>
              </a:rPr>
              <a:t>Sonuç ve Değerlendirmeler</a:t>
            </a:r>
          </a:p>
        </p:txBody>
      </p:sp>
    </p:spTree>
    <p:extLst>
      <p:ext uri="{BB962C8B-B14F-4D97-AF65-F5344CB8AC3E}">
        <p14:creationId xmlns:p14="http://schemas.microsoft.com/office/powerpoint/2010/main" val="98444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99959" y="403314"/>
            <a:ext cx="8642510" cy="400143"/>
          </a:xfrm>
        </p:spPr>
        <p:txBody>
          <a:bodyPr>
            <a:noAutofit/>
          </a:bodyPr>
          <a:lstStyle/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solidFill>
                <a:srgbClr val="FF0000"/>
              </a:solidFill>
              <a:latin typeface="Myriad Pro"/>
            </a:endParaRPr>
          </a:p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latin typeface="Myriad Pro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952949" y="1572445"/>
            <a:ext cx="9693582" cy="500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altLang="tr-TR" dirty="0"/>
              <a:t>Polonya’nın toplam enerji tüketimi içinde yenilenebilir enerjinin payının artırılması hedefi; rüzgar türbinlerinin aksam ve parçalarına yönelik talebi arttıracaktır.</a:t>
            </a:r>
          </a:p>
          <a:p>
            <a:pPr marL="285750" lvl="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altLang="tr-TR" dirty="0"/>
              <a:t>Polonya’nın “nüfus azalması ve yaşlanması”; yaşlı nüfus için hayatı kolaylaştıracak ve sağlığını koruyacak yaşlı dostu ürünler (ev içi ekipman, dekorasyon ürünleri, ilaç, yaşlı için tekstil ürünleri, doğal-sağlıklı yaşam temalı gıda ürünleri gibi) potansiyel arz etmektedir.</a:t>
            </a:r>
          </a:p>
          <a:p>
            <a:pPr marL="285750" lvl="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altLang="tr-TR" dirty="0"/>
              <a:t>İhracatçılarımız tarafından bilinmeyen pazar olarak öne çıkan Polonya’da Türk firmalarını ve ürünlerini tanıtmak için daha fazla sayıda ve daha etkin biçimde tanıtım organizasyonları gerçekleştirilmesi önem taşımaktadır.</a:t>
            </a:r>
          </a:p>
          <a:p>
            <a:pPr marL="285750" lvl="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altLang="tr-TR" dirty="0"/>
              <a:t>Potansiyel arz eden sektörlere yönelik ticaret heyeti, alım heyeti, özel alım heyeti organizasyonları düzenlenmesinde yarar görülmektedir.</a:t>
            </a:r>
          </a:p>
          <a:p>
            <a:pPr marL="285750" lvl="0" indent="-285750" algn="just" defTabSz="685800" fontAlgn="base">
              <a:lnSpc>
                <a:spcPct val="13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pl-PL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şlık 3"/>
          <p:cNvSpPr txBox="1">
            <a:spLocks/>
          </p:cNvSpPr>
          <p:nvPr/>
        </p:nvSpPr>
        <p:spPr bwMode="auto">
          <a:xfrm>
            <a:off x="2558660" y="562040"/>
            <a:ext cx="8017608" cy="39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pl-PL" sz="2800" b="1" i="1" dirty="0">
                <a:latin typeface="+mj-lt"/>
              </a:rPr>
              <a:t>Sonuç ve Değerlendirmeler</a:t>
            </a:r>
          </a:p>
        </p:txBody>
      </p:sp>
    </p:spTree>
    <p:extLst>
      <p:ext uri="{BB962C8B-B14F-4D97-AF65-F5344CB8AC3E}">
        <p14:creationId xmlns:p14="http://schemas.microsoft.com/office/powerpoint/2010/main" val="374160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99959" y="403314"/>
            <a:ext cx="8642510" cy="400143"/>
          </a:xfrm>
        </p:spPr>
        <p:txBody>
          <a:bodyPr>
            <a:noAutofit/>
          </a:bodyPr>
          <a:lstStyle/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solidFill>
                <a:srgbClr val="FF0000"/>
              </a:solidFill>
              <a:latin typeface="Myriad Pro"/>
            </a:endParaRPr>
          </a:p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latin typeface="Myriad Pro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1886829" y="3248904"/>
            <a:ext cx="8940530" cy="1480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ctr" defTabSz="68580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tr-TR" altLang="pl-PL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</a:p>
          <a:p>
            <a:pPr marL="171450" lvl="0" indent="-171450" algn="ctr" defTabSz="68580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endParaRPr lang="tr-TR" altLang="pl-PL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endParaRPr lang="tr-TR" alt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şlık 3"/>
          <p:cNvSpPr txBox="1">
            <a:spLocks/>
          </p:cNvSpPr>
          <p:nvPr/>
        </p:nvSpPr>
        <p:spPr bwMode="auto">
          <a:xfrm>
            <a:off x="2891631" y="561217"/>
            <a:ext cx="8017608" cy="39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1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1419647"/>
            <a:ext cx="9144001" cy="497101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452341" y="615217"/>
            <a:ext cx="3981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36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POLONYA</a:t>
            </a:r>
          </a:p>
        </p:txBody>
      </p:sp>
    </p:spTree>
    <p:extLst>
      <p:ext uri="{BB962C8B-B14F-4D97-AF65-F5344CB8AC3E}">
        <p14:creationId xmlns:p14="http://schemas.microsoft.com/office/powerpoint/2010/main" val="218092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99959" y="403314"/>
            <a:ext cx="8642510" cy="400143"/>
          </a:xfrm>
        </p:spPr>
        <p:txBody>
          <a:bodyPr>
            <a:noAutofit/>
          </a:bodyPr>
          <a:lstStyle/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solidFill>
                <a:srgbClr val="FF0000"/>
              </a:solidFill>
              <a:latin typeface="Myriad Pro"/>
            </a:endParaRPr>
          </a:p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latin typeface="Myriad Pro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797" y="1530022"/>
            <a:ext cx="8091751" cy="508061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789" y="24179"/>
            <a:ext cx="680982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99959" y="403314"/>
            <a:ext cx="8642510" cy="400143"/>
          </a:xfrm>
        </p:spPr>
        <p:txBody>
          <a:bodyPr>
            <a:noAutofit/>
          </a:bodyPr>
          <a:lstStyle/>
          <a:p>
            <a:pPr marL="0" indent="0" algn="ctr" defTabSz="967252">
              <a:spcBef>
                <a:spcPts val="0"/>
              </a:spcBef>
              <a:buNone/>
            </a:pPr>
            <a:r>
              <a:rPr lang="en-US" altLang="pl-PL" sz="2800" b="1" i="1" dirty="0">
                <a:latin typeface="+mj-lt"/>
              </a:rPr>
              <a:t>Polonya'ya </a:t>
            </a:r>
            <a:r>
              <a:rPr lang="en-US" altLang="pl-PL" sz="2800" b="1" i="1" dirty="0" err="1">
                <a:latin typeface="+mj-lt"/>
              </a:rPr>
              <a:t>İlişkin</a:t>
            </a:r>
            <a:r>
              <a:rPr lang="en-US" altLang="pl-PL" sz="2800" b="1" i="1" dirty="0">
                <a:latin typeface="+mj-lt"/>
              </a:rPr>
              <a:t> </a:t>
            </a:r>
            <a:r>
              <a:rPr lang="en-US" altLang="pl-PL" sz="2800" b="1" i="1" dirty="0" err="1">
                <a:latin typeface="+mj-lt"/>
              </a:rPr>
              <a:t>Bazı</a:t>
            </a:r>
            <a:r>
              <a:rPr lang="en-US" altLang="pl-PL" sz="2800" b="1" i="1" dirty="0">
                <a:latin typeface="+mj-lt"/>
              </a:rPr>
              <a:t> </a:t>
            </a:r>
            <a:r>
              <a:rPr lang="en-US" altLang="pl-PL" sz="2800" b="1" i="1" dirty="0" err="1">
                <a:latin typeface="+mj-lt"/>
              </a:rPr>
              <a:t>Bulgular</a:t>
            </a:r>
            <a:endParaRPr lang="tr-TR" sz="2800" b="1" i="1" dirty="0">
              <a:latin typeface="+mj-lt"/>
            </a:endParaRPr>
          </a:p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latin typeface="Myriad Pro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1033813" y="1518393"/>
            <a:ext cx="986620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Polonya ekonomisi istikrarlı şekilde büyümektedir.</a:t>
            </a:r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</a:pPr>
            <a:endParaRPr lang="tr-TR" altLang="pl-PL" dirty="0"/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Polonya 38 milyonu aşan nüfusuyla, Dünyanın 33. Avrupa Birliği’nin ise 6. büyük ülkesidir. Orta Avrupa'daki en büyük nüfusa sahiptir (38,5 milyon kişi).</a:t>
            </a:r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</a:pPr>
            <a:endParaRPr lang="tr-TR" altLang="pl-PL" dirty="0"/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Yüzölçümü olarak Avrupa’nın 10., Dünyanın 69. büyük ülkesidir.</a:t>
            </a:r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</a:pPr>
            <a:endParaRPr lang="tr-TR" altLang="pl-PL" dirty="0"/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Polonya, 2004 yılı Mayıs ayında AB’ne tam üye, Aralık 2007 itibarı ile </a:t>
            </a:r>
            <a:r>
              <a:rPr lang="tr-TR" altLang="pl-PL" dirty="0" err="1"/>
              <a:t>Schengen</a:t>
            </a:r>
            <a:r>
              <a:rPr lang="tr-TR" altLang="pl-PL" dirty="0"/>
              <a:t> bölgesine dahil olmuştur. </a:t>
            </a:r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</a:pPr>
            <a:endParaRPr lang="tr-TR" altLang="pl-PL" dirty="0"/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Polonya, Avrupa Birliği içerisinde 6. ve dünyada ise 23. en büyük ekonomidir. (IMF)</a:t>
            </a:r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altLang="pl-PL" dirty="0"/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Polonya’nın, 2014-2020 yılları arasında AB bütçesi kapsamında yapısal fonlardan almakta olduğu yardım miktarı 87 milyar </a:t>
            </a:r>
            <a:r>
              <a:rPr lang="tr-TR" altLang="pl-PL" dirty="0" err="1"/>
              <a:t>Avro’dur</a:t>
            </a:r>
            <a:r>
              <a:rPr lang="tr-TR" altLang="pl-PL" dirty="0"/>
              <a:t>. </a:t>
            </a:r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altLang="pl-PL" dirty="0"/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320 milyar Dolar civarındaki perakende piyasası ile Polonya, Avrupa Birliği’ne 2004 yılında katılan 10 ülke arasında en büyük pazardır.</a:t>
            </a:r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tr-TR" altLang="pl-PL" dirty="0"/>
          </a:p>
          <a:p>
            <a:pPr marL="7429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Tüketici harcamalarında devamlı artış görülmektedir. </a:t>
            </a:r>
          </a:p>
          <a:p>
            <a:pPr lvl="1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tr-TR" altLang="pl-PL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0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686342" y="219528"/>
            <a:ext cx="8642510" cy="400143"/>
          </a:xfrm>
        </p:spPr>
        <p:txBody>
          <a:bodyPr>
            <a:noAutofit/>
          </a:bodyPr>
          <a:lstStyle/>
          <a:p>
            <a:pPr marL="0" indent="0" algn="ctr" defTabSz="967252">
              <a:spcBef>
                <a:spcPts val="0"/>
              </a:spcBef>
              <a:buNone/>
            </a:pPr>
            <a:r>
              <a:rPr lang="en-ZA" altLang="pl-PL" sz="2800" b="1" i="1" dirty="0">
                <a:latin typeface="+mj-lt"/>
              </a:rPr>
              <a:t>Demo</a:t>
            </a:r>
            <a:r>
              <a:rPr lang="tr-TR" altLang="pl-PL" sz="2800" b="1" i="1" dirty="0" err="1">
                <a:latin typeface="+mj-lt"/>
              </a:rPr>
              <a:t>grafi</a:t>
            </a:r>
            <a:endParaRPr lang="tr-TR" sz="2800" b="1" i="1" dirty="0">
              <a:latin typeface="+mj-lt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73" y="1431748"/>
            <a:ext cx="5236918" cy="515766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63938" y="1745343"/>
            <a:ext cx="3133897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buClr>
                <a:srgbClr val="254061"/>
              </a:buClr>
              <a:buFont typeface="Arial" panose="020B0604020202020204" pitchFamily="34" charset="0"/>
              <a:buChar char="•"/>
            </a:pPr>
            <a:r>
              <a:rPr lang="tr-TR" altLang="pl-PL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38,4 milyon nüfus 13,7 milyon hanede yaşamakta olup hane başına ortalama 2,8 kişi düşmektedir. </a:t>
            </a:r>
            <a:r>
              <a:rPr lang="en-ZA" altLang="pl-PL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buClr>
                <a:srgbClr val="254061"/>
              </a:buClr>
              <a:buFont typeface="Arial" panose="020B0604020202020204" pitchFamily="34" charset="0"/>
              <a:buChar char="•"/>
            </a:pPr>
            <a:r>
              <a:rPr lang="tr-TR" altLang="pl-PL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Nüfusun yaklaşık yüzde 51’i kadındır.</a:t>
            </a:r>
            <a:r>
              <a:rPr lang="en-ZA" altLang="pl-PL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pl-PL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Polonya nüfusunun %26’sından fazlası 25 yaşından küçük, nüfusun %15’i ise 65 yaş ve üzeri fertlerden oluşmaktadır. </a:t>
            </a:r>
          </a:p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buClr>
                <a:srgbClr val="254061"/>
              </a:buClr>
              <a:buFont typeface="Arial" panose="020B0604020202020204" pitchFamily="34" charset="0"/>
              <a:buChar char="•"/>
            </a:pPr>
            <a:r>
              <a:rPr lang="tr-TR" altLang="pl-PL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Polonya nüfusunun %40'ından fazlası 18-44 yaşları arasında olup, internetin ve teknolojik gelişmelerin sağladıkları yeniliklere daha açık olan genç tüketicilerden meydana gelmektedir.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051666" y="1103448"/>
            <a:ext cx="557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ZA" altLang="pl-PL" sz="1400" dirty="0" err="1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Polonya</a:t>
            </a:r>
            <a:r>
              <a:rPr lang="tr-TR" altLang="pl-PL" sz="1400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r-TR" altLang="ja-JP" sz="1400" dirty="0" err="1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nın</a:t>
            </a:r>
            <a:r>
              <a:rPr lang="tr-TR" altLang="ja-JP" sz="1400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Yaş ve Cinsiyete Göre Nüfus Dağılımı</a:t>
            </a:r>
            <a:endParaRPr lang="en-ZA" altLang="pl-PL" sz="1400" dirty="0">
              <a:solidFill>
                <a:srgbClr val="C0504D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14"/>
          <p:cNvSpPr txBox="1">
            <a:spLocks noChangeArrowheads="1"/>
          </p:cNvSpPr>
          <p:nvPr/>
        </p:nvSpPr>
        <p:spPr bwMode="auto">
          <a:xfrm>
            <a:off x="8928100" y="2705100"/>
            <a:ext cx="20891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GSMH: </a:t>
            </a:r>
            <a:r>
              <a:rPr kumimoji="0" lang="tr-TR" altLang="pl-PL" sz="1100">
                <a:latin typeface="Arial" panose="020B0604020202020204" pitchFamily="34" charset="0"/>
              </a:rPr>
              <a:t>4</a:t>
            </a:r>
            <a:r>
              <a:rPr kumimoji="0" lang="en-US" altLang="pl-PL" sz="1100">
                <a:latin typeface="Arial" panose="020B0604020202020204" pitchFamily="34" charset="0"/>
              </a:rPr>
              <a:t>8</a:t>
            </a:r>
            <a:r>
              <a:rPr kumimoji="0" lang="tr-TR" altLang="pl-PL" sz="1100">
                <a:latin typeface="Arial" panose="020B0604020202020204" pitchFamily="34" charset="0"/>
              </a:rPr>
              <a:t>,</a:t>
            </a:r>
            <a:r>
              <a:rPr kumimoji="0" lang="en-US" altLang="pl-PL" sz="1100">
                <a:latin typeface="Arial" panose="020B0604020202020204" pitchFamily="34" charset="0"/>
              </a:rPr>
              <a:t>2</a:t>
            </a:r>
            <a:r>
              <a:rPr kumimoji="0" lang="pl-PL" altLang="pl-PL" sz="1100">
                <a:latin typeface="Arial" panose="020B0604020202020204" pitchFamily="34" charset="0"/>
              </a:rPr>
              <a:t> </a:t>
            </a:r>
            <a:r>
              <a:rPr kumimoji="0" lang="tr-TR" altLang="pl-PL" sz="1100">
                <a:latin typeface="Arial" panose="020B0604020202020204" pitchFamily="34" charset="0"/>
              </a:rPr>
              <a:t>milyar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N</a:t>
            </a:r>
            <a:r>
              <a:rPr kumimoji="0" lang="tr-TR" altLang="pl-PL" sz="1100">
                <a:latin typeface="Arial" panose="020B0604020202020204" pitchFamily="34" charset="0"/>
              </a:rPr>
              <a:t>üfus: 3 Milyon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3600">
              <a:latin typeface="Arial" panose="020B0604020202020204" pitchFamily="34" charset="0"/>
            </a:endParaRPr>
          </a:p>
        </p:txBody>
      </p:sp>
      <p:sp>
        <p:nvSpPr>
          <p:cNvPr id="45059" name="TextBox 113"/>
          <p:cNvSpPr txBox="1">
            <a:spLocks noChangeArrowheads="1"/>
          </p:cNvSpPr>
          <p:nvPr/>
        </p:nvSpPr>
        <p:spPr bwMode="auto">
          <a:xfrm>
            <a:off x="8975726" y="3357563"/>
            <a:ext cx="20161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GSMH: </a:t>
            </a:r>
            <a:r>
              <a:rPr kumimoji="0" lang="tr-TR" altLang="pl-PL" sz="1100">
                <a:latin typeface="Arial" panose="020B0604020202020204" pitchFamily="34" charset="0"/>
              </a:rPr>
              <a:t>71,7</a:t>
            </a:r>
            <a:r>
              <a:rPr kumimoji="0" lang="pl-PL" altLang="pl-PL" sz="1100">
                <a:latin typeface="Arial" panose="020B0604020202020204" pitchFamily="34" charset="0"/>
              </a:rPr>
              <a:t> </a:t>
            </a:r>
            <a:r>
              <a:rPr kumimoji="0" lang="en-US" altLang="pl-PL" sz="1100">
                <a:latin typeface="Arial" panose="020B0604020202020204" pitchFamily="34" charset="0"/>
              </a:rPr>
              <a:t>$ M</a:t>
            </a:r>
            <a:r>
              <a:rPr kumimoji="0" lang="tr-TR" altLang="pl-PL" sz="1100">
                <a:latin typeface="Arial" panose="020B0604020202020204" pitchFamily="34" charset="0"/>
              </a:rPr>
              <a:t>ilyar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N</a:t>
            </a:r>
            <a:r>
              <a:rPr kumimoji="0" lang="tr-TR" altLang="pl-PL" sz="1100">
                <a:latin typeface="Arial" panose="020B0604020202020204" pitchFamily="34" charset="0"/>
              </a:rPr>
              <a:t>üfus</a:t>
            </a:r>
            <a:r>
              <a:rPr kumimoji="0" lang="en-US" altLang="pl-PL" sz="1100">
                <a:latin typeface="Arial" panose="020B0604020202020204" pitchFamily="34" charset="0"/>
              </a:rPr>
              <a:t>  </a:t>
            </a:r>
            <a:r>
              <a:rPr kumimoji="0" lang="tr-TR" altLang="pl-PL" sz="1100">
                <a:latin typeface="Arial" panose="020B0604020202020204" pitchFamily="34" charset="0"/>
              </a:rPr>
              <a:t>:10,3 Milyon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3600">
              <a:latin typeface="Arial" panose="020B0604020202020204" pitchFamily="34" charset="0"/>
            </a:endParaRPr>
          </a:p>
        </p:txBody>
      </p:sp>
      <p:sp>
        <p:nvSpPr>
          <p:cNvPr id="45060" name="TextBox 112"/>
          <p:cNvSpPr txBox="1">
            <a:spLocks noChangeArrowheads="1"/>
          </p:cNvSpPr>
          <p:nvPr/>
        </p:nvSpPr>
        <p:spPr bwMode="auto">
          <a:xfrm>
            <a:off x="8975725" y="3860800"/>
            <a:ext cx="216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GSMH: </a:t>
            </a:r>
            <a:r>
              <a:rPr kumimoji="0" lang="en-US" altLang="pl-PL" sz="1100">
                <a:latin typeface="Arial" panose="020B0604020202020204" pitchFamily="34" charset="0"/>
              </a:rPr>
              <a:t>131,8 $ Milyar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N</a:t>
            </a:r>
            <a:r>
              <a:rPr kumimoji="0" lang="tr-TR" altLang="pl-PL" sz="1100">
                <a:latin typeface="Arial" panose="020B0604020202020204" pitchFamily="34" charset="0"/>
              </a:rPr>
              <a:t>üfus</a:t>
            </a:r>
            <a:r>
              <a:rPr kumimoji="0" lang="en-US" altLang="pl-PL" sz="1100">
                <a:latin typeface="Arial" panose="020B0604020202020204" pitchFamily="34" charset="0"/>
              </a:rPr>
              <a:t> </a:t>
            </a:r>
            <a:r>
              <a:rPr kumimoji="0" lang="tr-TR" altLang="pl-PL" sz="1100">
                <a:latin typeface="Arial" panose="020B0604020202020204" pitchFamily="34" charset="0"/>
              </a:rPr>
              <a:t>:</a:t>
            </a:r>
            <a:r>
              <a:rPr kumimoji="0" lang="en-US" altLang="pl-PL" sz="1100">
                <a:latin typeface="Arial" panose="020B0604020202020204" pitchFamily="34" charset="0"/>
              </a:rPr>
              <a:t>  </a:t>
            </a:r>
            <a:r>
              <a:rPr kumimoji="0" lang="tr-TR" altLang="pl-PL" sz="1100">
                <a:latin typeface="Arial" panose="020B0604020202020204" pitchFamily="34" charset="0"/>
              </a:rPr>
              <a:t>4</a:t>
            </a:r>
            <a:r>
              <a:rPr kumimoji="0" lang="en-US" altLang="pl-PL" sz="1100">
                <a:latin typeface="Arial" panose="020B0604020202020204" pitchFamily="34" charset="0"/>
              </a:rPr>
              <a:t>5</a:t>
            </a:r>
            <a:r>
              <a:rPr kumimoji="0" lang="tr-TR" altLang="pl-PL" sz="1100">
                <a:latin typeface="Arial" panose="020B0604020202020204" pitchFamily="34" charset="0"/>
              </a:rPr>
              <a:t>,</a:t>
            </a:r>
            <a:r>
              <a:rPr kumimoji="0" lang="en-US" altLang="pl-PL" sz="1100">
                <a:latin typeface="Arial" panose="020B0604020202020204" pitchFamily="34" charset="0"/>
              </a:rPr>
              <a:t>3</a:t>
            </a:r>
            <a:r>
              <a:rPr kumimoji="0" lang="tr-TR" altLang="pl-PL" sz="1100">
                <a:latin typeface="Arial" panose="020B0604020202020204" pitchFamily="34" charset="0"/>
              </a:rPr>
              <a:t>6 Milyon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3600">
              <a:latin typeface="Arial" panose="020B0604020202020204" pitchFamily="34" charset="0"/>
            </a:endParaRPr>
          </a:p>
        </p:txBody>
      </p:sp>
      <p:sp>
        <p:nvSpPr>
          <p:cNvPr id="45061" name="TextBox 111"/>
          <p:cNvSpPr txBox="1">
            <a:spLocks noChangeArrowheads="1"/>
          </p:cNvSpPr>
          <p:nvPr/>
        </p:nvSpPr>
        <p:spPr bwMode="auto">
          <a:xfrm>
            <a:off x="8975725" y="4365625"/>
            <a:ext cx="21605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GSMH: </a:t>
            </a:r>
            <a:r>
              <a:rPr kumimoji="0" lang="tr-TR" altLang="pl-PL" sz="1100">
                <a:latin typeface="Arial" panose="020B0604020202020204" pitchFamily="34" charset="0"/>
              </a:rPr>
              <a:t>9</a:t>
            </a:r>
            <a:r>
              <a:rPr kumimoji="0" lang="en-US" altLang="pl-PL" sz="1100">
                <a:latin typeface="Arial" panose="020B0604020202020204" pitchFamily="34" charset="0"/>
              </a:rPr>
              <a:t>9</a:t>
            </a:r>
            <a:r>
              <a:rPr kumimoji="0" lang="tr-TR" altLang="pl-PL" sz="1100">
                <a:latin typeface="Arial" panose="020B0604020202020204" pitchFamily="34" charset="0"/>
              </a:rPr>
              <a:t>,</a:t>
            </a:r>
            <a:r>
              <a:rPr kumimoji="0" lang="en-US" altLang="pl-PL" sz="1100">
                <a:latin typeface="Arial" panose="020B0604020202020204" pitchFamily="34" charset="0"/>
              </a:rPr>
              <a:t>79 $</a:t>
            </a:r>
            <a:r>
              <a:rPr kumimoji="0" lang="pl-PL" altLang="pl-PL" sz="1100">
                <a:latin typeface="Arial" panose="020B0604020202020204" pitchFamily="34" charset="0"/>
              </a:rPr>
              <a:t> </a:t>
            </a:r>
            <a:r>
              <a:rPr kumimoji="0" lang="en-US" altLang="pl-PL" sz="1100">
                <a:latin typeface="Arial" panose="020B0604020202020204" pitchFamily="34" charset="0"/>
              </a:rPr>
              <a:t>M</a:t>
            </a:r>
            <a:r>
              <a:rPr kumimoji="0" lang="tr-TR" altLang="pl-PL" sz="1100">
                <a:latin typeface="Arial" panose="020B0604020202020204" pitchFamily="34" charset="0"/>
              </a:rPr>
              <a:t>ilyar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N</a:t>
            </a:r>
            <a:r>
              <a:rPr kumimoji="0" lang="tr-TR" altLang="pl-PL" sz="1100">
                <a:latin typeface="Arial" panose="020B0604020202020204" pitchFamily="34" charset="0"/>
              </a:rPr>
              <a:t>üfus</a:t>
            </a:r>
            <a:r>
              <a:rPr kumimoji="0" lang="en-US" altLang="pl-PL" sz="1100">
                <a:latin typeface="Arial" panose="020B0604020202020204" pitchFamily="34" charset="0"/>
              </a:rPr>
              <a:t> </a:t>
            </a:r>
            <a:r>
              <a:rPr kumimoji="0" lang="tr-TR" altLang="pl-PL" sz="1100">
                <a:latin typeface="Arial" panose="020B0604020202020204" pitchFamily="34" charset="0"/>
              </a:rPr>
              <a:t>: </a:t>
            </a:r>
            <a:r>
              <a:rPr kumimoji="0" lang="en-US" altLang="pl-PL" sz="1100">
                <a:latin typeface="Arial" panose="020B0604020202020204" pitchFamily="34" charset="0"/>
              </a:rPr>
              <a:t> </a:t>
            </a:r>
            <a:r>
              <a:rPr kumimoji="0" lang="tr-TR" altLang="pl-PL" sz="1100">
                <a:latin typeface="Arial" panose="020B0604020202020204" pitchFamily="34" charset="0"/>
              </a:rPr>
              <a:t>5,4 Milyon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3600">
              <a:latin typeface="Arial" panose="020B0604020202020204" pitchFamily="34" charset="0"/>
            </a:endParaRPr>
          </a:p>
        </p:txBody>
      </p:sp>
      <p:sp>
        <p:nvSpPr>
          <p:cNvPr id="45062" name="Title 1"/>
          <p:cNvSpPr>
            <a:spLocks noGrp="1"/>
          </p:cNvSpPr>
          <p:nvPr>
            <p:ph type="title" idx="4294967295"/>
          </p:nvPr>
        </p:nvSpPr>
        <p:spPr>
          <a:xfrm>
            <a:off x="3409950" y="236538"/>
            <a:ext cx="7258050" cy="889000"/>
          </a:xfrm>
        </p:spPr>
        <p:txBody>
          <a:bodyPr/>
          <a:lstStyle/>
          <a:p>
            <a:pPr eaLnBrk="1" hangingPunct="1"/>
            <a:r>
              <a:rPr lang="tr-TR" altLang="pl-PL" sz="2600" b="1" i="1" dirty="0">
                <a:ea typeface="+mn-ea"/>
                <a:cs typeface="+mn-cs"/>
              </a:rPr>
              <a:t>Polonya’nın Lojistik ve Ticaret Merkezi </a:t>
            </a:r>
            <a:br>
              <a:rPr lang="tr-TR" altLang="pl-PL" sz="2600" b="1" i="1" dirty="0">
                <a:ea typeface="+mn-ea"/>
                <a:cs typeface="+mn-cs"/>
              </a:rPr>
            </a:br>
            <a:r>
              <a:rPr lang="tr-TR" altLang="pl-PL" sz="2600" b="1" i="1" dirty="0">
                <a:ea typeface="+mn-ea"/>
                <a:cs typeface="+mn-cs"/>
              </a:rPr>
              <a:t>Olarak Hitap Ettiği Ülkeler </a:t>
            </a:r>
            <a:endParaRPr lang="en-ZA" altLang="pl-PL" sz="2600" b="1" i="1" dirty="0">
              <a:ea typeface="+mn-ea"/>
              <a:cs typeface="+mn-cs"/>
            </a:endParaRPr>
          </a:p>
        </p:txBody>
      </p:sp>
      <p:pic>
        <p:nvPicPr>
          <p:cNvPr id="45063" name="Picture 46" descr="europe_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1409700"/>
            <a:ext cx="53086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Elbow Connector 50"/>
          <p:cNvCxnSpPr/>
          <p:nvPr/>
        </p:nvCxnSpPr>
        <p:spPr>
          <a:xfrm>
            <a:off x="6311901" y="3573463"/>
            <a:ext cx="2663825" cy="12700"/>
          </a:xfrm>
          <a:prstGeom prst="bentConnector3">
            <a:avLst>
              <a:gd name="adj1" fmla="val 50000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>
            <a:off x="6240463" y="4005264"/>
            <a:ext cx="2735262" cy="71437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cxnSpLocks noChangeShapeType="1"/>
          </p:cNvCxnSpPr>
          <p:nvPr/>
        </p:nvCxnSpPr>
        <p:spPr bwMode="auto">
          <a:xfrm>
            <a:off x="5591175" y="4221163"/>
            <a:ext cx="3384550" cy="36036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79646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Elbow Connector 68"/>
          <p:cNvCxnSpPr/>
          <p:nvPr/>
        </p:nvCxnSpPr>
        <p:spPr>
          <a:xfrm flipV="1">
            <a:off x="5951539" y="2924175"/>
            <a:ext cx="3024187" cy="43338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cxnSpLocks noChangeShapeType="1"/>
          </p:cNvCxnSpPr>
          <p:nvPr/>
        </p:nvCxnSpPr>
        <p:spPr bwMode="auto">
          <a:xfrm>
            <a:off x="5016501" y="3860801"/>
            <a:ext cx="3959225" cy="12239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4BACC6"/>
            </a:solidFill>
            <a:miter lim="800000"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Elbow Connector 74"/>
          <p:cNvCxnSpPr>
            <a:cxnSpLocks noChangeShapeType="1"/>
          </p:cNvCxnSpPr>
          <p:nvPr/>
        </p:nvCxnSpPr>
        <p:spPr bwMode="auto">
          <a:xfrm>
            <a:off x="5375275" y="4076701"/>
            <a:ext cx="3600450" cy="15843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4F6228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0" name="TextBox 110"/>
          <p:cNvSpPr txBox="1">
            <a:spLocks noChangeArrowheads="1"/>
          </p:cNvSpPr>
          <p:nvPr/>
        </p:nvSpPr>
        <p:spPr bwMode="auto">
          <a:xfrm>
            <a:off x="8975726" y="4868864"/>
            <a:ext cx="18002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GSMH: 3,</a:t>
            </a:r>
            <a:r>
              <a:rPr kumimoji="0" lang="en-US" altLang="pl-PL" sz="1100">
                <a:latin typeface="Arial" panose="020B0604020202020204" pitchFamily="34" charset="0"/>
              </a:rPr>
              <a:t>8 $</a:t>
            </a:r>
            <a:r>
              <a:rPr kumimoji="0" lang="pl-PL" altLang="pl-PL" sz="1100">
                <a:latin typeface="Arial" panose="020B0604020202020204" pitchFamily="34" charset="0"/>
              </a:rPr>
              <a:t> T</a:t>
            </a:r>
            <a:r>
              <a:rPr kumimoji="0" lang="tr-TR" altLang="pl-PL" sz="1100">
                <a:latin typeface="Arial" panose="020B0604020202020204" pitchFamily="34" charset="0"/>
              </a:rPr>
              <a:t>rilyon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N</a:t>
            </a:r>
            <a:r>
              <a:rPr kumimoji="0" lang="tr-TR" altLang="pl-PL" sz="1100">
                <a:latin typeface="Arial" panose="020B0604020202020204" pitchFamily="34" charset="0"/>
              </a:rPr>
              <a:t>üfus</a:t>
            </a:r>
            <a:r>
              <a:rPr kumimoji="0" lang="en-US" altLang="pl-PL" sz="1100">
                <a:latin typeface="Arial" panose="020B0604020202020204" pitchFamily="34" charset="0"/>
              </a:rPr>
              <a:t> </a:t>
            </a:r>
            <a:r>
              <a:rPr kumimoji="0" lang="tr-TR" altLang="pl-PL" sz="1100">
                <a:latin typeface="Arial" panose="020B0604020202020204" pitchFamily="34" charset="0"/>
              </a:rPr>
              <a:t>: 8</a:t>
            </a:r>
            <a:r>
              <a:rPr kumimoji="0" lang="en-US" altLang="pl-PL" sz="1100">
                <a:latin typeface="Arial" panose="020B0604020202020204" pitchFamily="34" charset="0"/>
              </a:rPr>
              <a:t>0,89</a:t>
            </a:r>
            <a:r>
              <a:rPr kumimoji="0" lang="tr-TR" altLang="pl-PL" sz="1100">
                <a:latin typeface="Arial" panose="020B0604020202020204" pitchFamily="34" charset="0"/>
              </a:rPr>
              <a:t> Milyon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3600">
              <a:latin typeface="Arial" panose="020B0604020202020204" pitchFamily="34" charset="0"/>
            </a:endParaRPr>
          </a:p>
        </p:txBody>
      </p:sp>
      <p:sp>
        <p:nvSpPr>
          <p:cNvPr id="45071" name="TextBox 115"/>
          <p:cNvSpPr txBox="1">
            <a:spLocks noChangeArrowheads="1"/>
          </p:cNvSpPr>
          <p:nvPr/>
        </p:nvSpPr>
        <p:spPr bwMode="auto">
          <a:xfrm>
            <a:off x="8956675" y="5445125"/>
            <a:ext cx="19637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GSMH: </a:t>
            </a:r>
            <a:r>
              <a:rPr kumimoji="0" lang="tr-TR" altLang="pl-PL" sz="1100">
                <a:latin typeface="Arial" panose="020B0604020202020204" pitchFamily="34" charset="0"/>
              </a:rPr>
              <a:t>20</a:t>
            </a:r>
            <a:r>
              <a:rPr kumimoji="0" lang="en-US" altLang="pl-PL" sz="1100">
                <a:latin typeface="Arial" panose="020B0604020202020204" pitchFamily="34" charset="0"/>
              </a:rPr>
              <a:t>5</a:t>
            </a:r>
            <a:r>
              <a:rPr kumimoji="0" lang="tr-TR" altLang="pl-PL" sz="1100">
                <a:latin typeface="Arial" panose="020B0604020202020204" pitchFamily="34" charset="0"/>
              </a:rPr>
              <a:t>,5</a:t>
            </a:r>
            <a:r>
              <a:rPr kumimoji="0" lang="pl-PL" altLang="pl-PL" sz="1100">
                <a:latin typeface="Arial" panose="020B0604020202020204" pitchFamily="34" charset="0"/>
              </a:rPr>
              <a:t> </a:t>
            </a:r>
            <a:r>
              <a:rPr kumimoji="0" lang="en-US" altLang="pl-PL" sz="1100">
                <a:latin typeface="Arial" panose="020B0604020202020204" pitchFamily="34" charset="0"/>
              </a:rPr>
              <a:t>$ </a:t>
            </a:r>
            <a:r>
              <a:rPr kumimoji="0" lang="tr-TR" altLang="pl-PL" sz="1100">
                <a:latin typeface="Arial" panose="020B0604020202020204" pitchFamily="34" charset="0"/>
              </a:rPr>
              <a:t>Milyar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N</a:t>
            </a:r>
            <a:r>
              <a:rPr kumimoji="0" lang="tr-TR" altLang="pl-PL" sz="1100">
                <a:latin typeface="Arial" panose="020B0604020202020204" pitchFamily="34" charset="0"/>
              </a:rPr>
              <a:t>üfus: 10,</a:t>
            </a:r>
            <a:r>
              <a:rPr kumimoji="0" lang="en-US" altLang="pl-PL" sz="1100">
                <a:latin typeface="Arial" panose="020B0604020202020204" pitchFamily="34" charset="0"/>
              </a:rPr>
              <a:t>51</a:t>
            </a:r>
            <a:r>
              <a:rPr kumimoji="0" lang="tr-TR" altLang="pl-PL" sz="1100">
                <a:latin typeface="Arial" panose="020B0604020202020204" pitchFamily="34" charset="0"/>
              </a:rPr>
              <a:t> Milyon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3600">
              <a:latin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 flipV="1">
            <a:off x="6167438" y="2349500"/>
            <a:ext cx="2089150" cy="71438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3" name="TextBox 114"/>
          <p:cNvSpPr txBox="1">
            <a:spLocks noChangeArrowheads="1"/>
          </p:cNvSpPr>
          <p:nvPr/>
        </p:nvSpPr>
        <p:spPr bwMode="auto">
          <a:xfrm>
            <a:off x="8205788" y="2130425"/>
            <a:ext cx="20891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GSMH: </a:t>
            </a:r>
            <a:r>
              <a:rPr kumimoji="0" lang="en-US" altLang="pl-PL" sz="1100">
                <a:latin typeface="Arial" panose="020B0604020202020204" pitchFamily="34" charset="0"/>
              </a:rPr>
              <a:t>270.7 $</a:t>
            </a:r>
            <a:r>
              <a:rPr kumimoji="0" lang="pl-PL" altLang="pl-PL" sz="1100">
                <a:latin typeface="Arial" panose="020B0604020202020204" pitchFamily="34" charset="0"/>
              </a:rPr>
              <a:t> </a:t>
            </a:r>
            <a:r>
              <a:rPr kumimoji="0" lang="en-US" altLang="pl-PL" sz="1100">
                <a:latin typeface="Arial" panose="020B0604020202020204" pitchFamily="34" charset="0"/>
              </a:rPr>
              <a:t>M</a:t>
            </a:r>
            <a:r>
              <a:rPr kumimoji="0" lang="tr-TR" altLang="pl-PL" sz="1100">
                <a:latin typeface="Arial" panose="020B0604020202020204" pitchFamily="34" charset="0"/>
              </a:rPr>
              <a:t>ilyar </a:t>
            </a:r>
            <a:endParaRPr kumimoji="0" lang="en-US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N</a:t>
            </a:r>
            <a:r>
              <a:rPr kumimoji="0" lang="tr-TR" altLang="pl-PL" sz="1100">
                <a:latin typeface="Arial" panose="020B0604020202020204" pitchFamily="34" charset="0"/>
              </a:rPr>
              <a:t>üfus</a:t>
            </a:r>
            <a:r>
              <a:rPr kumimoji="0" lang="en-US" altLang="pl-PL" sz="1100">
                <a:latin typeface="Arial" panose="020B0604020202020204" pitchFamily="34" charset="0"/>
              </a:rPr>
              <a:t>  </a:t>
            </a:r>
            <a:r>
              <a:rPr kumimoji="0" lang="tr-TR" altLang="pl-PL" sz="1100">
                <a:latin typeface="Arial" panose="020B0604020202020204" pitchFamily="34" charset="0"/>
              </a:rPr>
              <a:t>:</a:t>
            </a:r>
            <a:r>
              <a:rPr kumimoji="0" lang="en-US" altLang="pl-PL" sz="1100">
                <a:latin typeface="Arial" panose="020B0604020202020204" pitchFamily="34" charset="0"/>
              </a:rPr>
              <a:t> 5.464</a:t>
            </a:r>
            <a:r>
              <a:rPr kumimoji="0" lang="tr-TR" altLang="pl-PL" sz="1100">
                <a:latin typeface="Arial" panose="020B0604020202020204" pitchFamily="34" charset="0"/>
              </a:rPr>
              <a:t> Milyon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3600">
              <a:latin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 flipV="1">
            <a:off x="4765676" y="2246314"/>
            <a:ext cx="682625" cy="103187"/>
          </a:xfrm>
          <a:prstGeom prst="straightConnector1">
            <a:avLst/>
          </a:prstGeom>
          <a:noFill/>
          <a:ln w="25400">
            <a:solidFill>
              <a:srgbClr val="8064A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5" name="TextBox 114"/>
          <p:cNvSpPr txBox="1">
            <a:spLocks noChangeArrowheads="1"/>
          </p:cNvSpPr>
          <p:nvPr/>
        </p:nvSpPr>
        <p:spPr bwMode="auto">
          <a:xfrm>
            <a:off x="3221038" y="1955800"/>
            <a:ext cx="20891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 dirty="0">
                <a:latin typeface="Arial" panose="020B0604020202020204" pitchFamily="34" charset="0"/>
              </a:rPr>
              <a:t>GSMH: </a:t>
            </a:r>
            <a:r>
              <a:rPr kumimoji="0" lang="en-US" altLang="pl-PL" sz="1100" dirty="0">
                <a:latin typeface="Arial" panose="020B0604020202020204" pitchFamily="34" charset="0"/>
              </a:rPr>
              <a:t>570.7 $</a:t>
            </a:r>
            <a:r>
              <a:rPr kumimoji="0" lang="pl-PL" altLang="pl-PL" sz="1100" dirty="0">
                <a:latin typeface="Arial" panose="020B0604020202020204" pitchFamily="34" charset="0"/>
              </a:rPr>
              <a:t> </a:t>
            </a:r>
            <a:r>
              <a:rPr kumimoji="0" lang="en-US" altLang="pl-PL" sz="1100" dirty="0">
                <a:latin typeface="Arial" panose="020B0604020202020204" pitchFamily="34" charset="0"/>
              </a:rPr>
              <a:t>M</a:t>
            </a:r>
            <a:r>
              <a:rPr kumimoji="0" lang="tr-TR" altLang="pl-PL" sz="1100" dirty="0" err="1">
                <a:latin typeface="Arial" panose="020B0604020202020204" pitchFamily="34" charset="0"/>
              </a:rPr>
              <a:t>ilyar</a:t>
            </a:r>
            <a:endParaRPr kumimoji="0" lang="pl-PL" altLang="pl-PL" sz="11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 dirty="0">
                <a:latin typeface="Arial" panose="020B0604020202020204" pitchFamily="34" charset="0"/>
              </a:rPr>
              <a:t>N</a:t>
            </a:r>
            <a:r>
              <a:rPr kumimoji="0" lang="tr-TR" altLang="pl-PL" sz="1100" dirty="0" err="1">
                <a:latin typeface="Arial" panose="020B0604020202020204" pitchFamily="34" charset="0"/>
              </a:rPr>
              <a:t>üfus</a:t>
            </a:r>
            <a:r>
              <a:rPr kumimoji="0" lang="tr-TR" altLang="pl-PL" sz="1100" dirty="0">
                <a:latin typeface="Arial" panose="020B0604020202020204" pitchFamily="34" charset="0"/>
              </a:rPr>
              <a:t>: </a:t>
            </a:r>
            <a:r>
              <a:rPr kumimoji="0" lang="en-US" altLang="pl-PL" sz="1100" dirty="0">
                <a:latin typeface="Arial" panose="020B0604020202020204" pitchFamily="34" charset="0"/>
              </a:rPr>
              <a:t>9.690</a:t>
            </a:r>
            <a:r>
              <a:rPr kumimoji="0" lang="tr-TR" altLang="pl-PL" sz="1100" dirty="0">
                <a:latin typeface="Arial" panose="020B0604020202020204" pitchFamily="34" charset="0"/>
              </a:rPr>
              <a:t> </a:t>
            </a:r>
            <a:r>
              <a:rPr kumimoji="0" lang="en-US" altLang="pl-PL" sz="1100" dirty="0">
                <a:latin typeface="Arial" panose="020B0604020202020204" pitchFamily="34" charset="0"/>
              </a:rPr>
              <a:t> $ </a:t>
            </a:r>
            <a:r>
              <a:rPr kumimoji="0" lang="tr-TR" altLang="pl-PL" sz="1100" dirty="0">
                <a:latin typeface="Arial" panose="020B0604020202020204" pitchFamily="34" charset="0"/>
              </a:rPr>
              <a:t>Milyon</a:t>
            </a:r>
            <a:endParaRPr kumimoji="0" lang="pl-PL" altLang="pl-PL" sz="11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3600" dirty="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4008438" y="2608263"/>
            <a:ext cx="862012" cy="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7" name="TextBox 114"/>
          <p:cNvSpPr txBox="1">
            <a:spLocks noChangeArrowheads="1"/>
          </p:cNvSpPr>
          <p:nvPr/>
        </p:nvSpPr>
        <p:spPr bwMode="auto">
          <a:xfrm>
            <a:off x="2443163" y="2441575"/>
            <a:ext cx="20891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GSMH: </a:t>
            </a:r>
            <a:r>
              <a:rPr kumimoji="0" lang="en-US" altLang="pl-PL" sz="1100">
                <a:latin typeface="Arial" panose="020B0604020202020204" pitchFamily="34" charset="0"/>
              </a:rPr>
              <a:t>500.1 $</a:t>
            </a:r>
            <a:r>
              <a:rPr kumimoji="0" lang="pl-PL" altLang="pl-PL" sz="1100">
                <a:latin typeface="Arial" panose="020B0604020202020204" pitchFamily="34" charset="0"/>
              </a:rPr>
              <a:t> </a:t>
            </a:r>
            <a:r>
              <a:rPr kumimoji="0" lang="en-US" altLang="pl-PL" sz="1100">
                <a:latin typeface="Arial" panose="020B0604020202020204" pitchFamily="34" charset="0"/>
              </a:rPr>
              <a:t>M</a:t>
            </a:r>
            <a:r>
              <a:rPr kumimoji="0" lang="tr-TR" altLang="pl-PL" sz="1100">
                <a:latin typeface="Arial" panose="020B0604020202020204" pitchFamily="34" charset="0"/>
              </a:rPr>
              <a:t>ilyar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>
                <a:latin typeface="Arial" panose="020B0604020202020204" pitchFamily="34" charset="0"/>
              </a:rPr>
              <a:t>N</a:t>
            </a:r>
            <a:r>
              <a:rPr kumimoji="0" lang="tr-TR" altLang="pl-PL" sz="1100">
                <a:latin typeface="Arial" panose="020B0604020202020204" pitchFamily="34" charset="0"/>
              </a:rPr>
              <a:t>üfus: </a:t>
            </a:r>
            <a:r>
              <a:rPr kumimoji="0" lang="en-US" altLang="pl-PL" sz="1100">
                <a:latin typeface="Arial" panose="020B0604020202020204" pitchFamily="34" charset="0"/>
              </a:rPr>
              <a:t>5.136  $ </a:t>
            </a:r>
            <a:r>
              <a:rPr kumimoji="0" lang="tr-TR" altLang="pl-PL" sz="1100">
                <a:latin typeface="Arial" panose="020B0604020202020204" pitchFamily="34" charset="0"/>
              </a:rPr>
              <a:t>Milyon</a:t>
            </a:r>
            <a:endParaRPr kumimoji="0" lang="pl-PL" altLang="pl-PL" sz="11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3600">
              <a:latin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>
            <a:off x="3359150" y="3284538"/>
            <a:ext cx="1511300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9" name="TextBox 114"/>
          <p:cNvSpPr txBox="1">
            <a:spLocks noChangeArrowheads="1"/>
          </p:cNvSpPr>
          <p:nvPr/>
        </p:nvSpPr>
        <p:spPr bwMode="auto">
          <a:xfrm>
            <a:off x="1663700" y="3013075"/>
            <a:ext cx="20891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 dirty="0">
                <a:latin typeface="Arial" panose="020B0604020202020204" pitchFamily="34" charset="0"/>
              </a:rPr>
              <a:t>GSMH: </a:t>
            </a:r>
            <a:r>
              <a:rPr kumimoji="0" lang="en-US" altLang="pl-PL" sz="1100" dirty="0">
                <a:latin typeface="Arial" panose="020B0604020202020204" pitchFamily="34" charset="0"/>
              </a:rPr>
              <a:t>342 $</a:t>
            </a:r>
            <a:r>
              <a:rPr kumimoji="0" lang="pl-PL" altLang="pl-PL" sz="1100" dirty="0">
                <a:latin typeface="Arial" panose="020B0604020202020204" pitchFamily="34" charset="0"/>
              </a:rPr>
              <a:t> </a:t>
            </a:r>
            <a:r>
              <a:rPr kumimoji="0" lang="en-US" altLang="pl-PL" sz="1100" dirty="0">
                <a:latin typeface="Arial" panose="020B0604020202020204" pitchFamily="34" charset="0"/>
              </a:rPr>
              <a:t>M</a:t>
            </a:r>
            <a:r>
              <a:rPr kumimoji="0" lang="tr-TR" altLang="pl-PL" sz="1100" dirty="0" err="1">
                <a:latin typeface="Arial" panose="020B0604020202020204" pitchFamily="34" charset="0"/>
              </a:rPr>
              <a:t>ilyar</a:t>
            </a:r>
            <a:endParaRPr kumimoji="0" lang="pl-PL" altLang="pl-PL" sz="11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 dirty="0">
                <a:latin typeface="Arial" panose="020B0604020202020204" pitchFamily="34" charset="0"/>
              </a:rPr>
              <a:t>N</a:t>
            </a:r>
            <a:r>
              <a:rPr kumimoji="0" lang="tr-TR" altLang="pl-PL" sz="1100" dirty="0" err="1">
                <a:latin typeface="Arial" panose="020B0604020202020204" pitchFamily="34" charset="0"/>
              </a:rPr>
              <a:t>üfus</a:t>
            </a:r>
            <a:r>
              <a:rPr kumimoji="0" lang="tr-TR" altLang="pl-PL" sz="1100" dirty="0">
                <a:latin typeface="Arial" panose="020B0604020202020204" pitchFamily="34" charset="0"/>
              </a:rPr>
              <a:t>: </a:t>
            </a:r>
            <a:r>
              <a:rPr kumimoji="0" lang="en-US" altLang="pl-PL" sz="1100" dirty="0">
                <a:latin typeface="Arial" panose="020B0604020202020204" pitchFamily="34" charset="0"/>
              </a:rPr>
              <a:t>5.60</a:t>
            </a:r>
            <a:r>
              <a:rPr kumimoji="0" lang="tr-TR" altLang="pl-PL" sz="1100" dirty="0">
                <a:latin typeface="Arial" panose="020B0604020202020204" pitchFamily="34" charset="0"/>
              </a:rPr>
              <a:t> </a:t>
            </a:r>
            <a:r>
              <a:rPr kumimoji="0" lang="en-US" altLang="pl-PL" sz="1100" dirty="0">
                <a:latin typeface="Arial" panose="020B0604020202020204" pitchFamily="34" charset="0"/>
              </a:rPr>
              <a:t>$ </a:t>
            </a:r>
            <a:r>
              <a:rPr kumimoji="0" lang="tr-TR" altLang="pl-PL" sz="1100" dirty="0">
                <a:latin typeface="Arial" panose="020B0604020202020204" pitchFamily="34" charset="0"/>
              </a:rPr>
              <a:t>Milyon</a:t>
            </a:r>
            <a:endParaRPr kumimoji="0" lang="pl-PL" altLang="pl-PL" sz="11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3600" dirty="0"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3294064" y="4016376"/>
            <a:ext cx="1944687" cy="187325"/>
          </a:xfrm>
          <a:prstGeom prst="straightConnector1">
            <a:avLst/>
          </a:prstGeom>
          <a:noFill/>
          <a:ln w="25400">
            <a:solidFill>
              <a:srgbClr val="4BACC6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1" name="TextBox 114"/>
          <p:cNvSpPr txBox="1">
            <a:spLocks noChangeArrowheads="1"/>
          </p:cNvSpPr>
          <p:nvPr/>
        </p:nvSpPr>
        <p:spPr bwMode="auto">
          <a:xfrm>
            <a:off x="1663700" y="3751264"/>
            <a:ext cx="20891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 dirty="0">
                <a:latin typeface="Arial" panose="020B0604020202020204" pitchFamily="34" charset="0"/>
              </a:rPr>
              <a:t>GSMH: </a:t>
            </a:r>
            <a:r>
              <a:rPr kumimoji="0" lang="en-US" altLang="pl-PL" sz="1100" dirty="0">
                <a:latin typeface="Arial" panose="020B0604020202020204" pitchFamily="34" charset="0"/>
              </a:rPr>
              <a:t>436.3 $</a:t>
            </a:r>
            <a:r>
              <a:rPr kumimoji="0" lang="pl-PL" altLang="pl-PL" sz="1100" dirty="0">
                <a:latin typeface="Arial" panose="020B0604020202020204" pitchFamily="34" charset="0"/>
              </a:rPr>
              <a:t> </a:t>
            </a:r>
            <a:r>
              <a:rPr kumimoji="0" lang="en-US" altLang="pl-PL" sz="1100" dirty="0">
                <a:latin typeface="Arial" panose="020B0604020202020204" pitchFamily="34" charset="0"/>
              </a:rPr>
              <a:t>M</a:t>
            </a:r>
            <a:r>
              <a:rPr kumimoji="0" lang="tr-TR" altLang="pl-PL" sz="1100" dirty="0" err="1">
                <a:latin typeface="Arial" panose="020B0604020202020204" pitchFamily="34" charset="0"/>
              </a:rPr>
              <a:t>ilyar</a:t>
            </a:r>
            <a:endParaRPr kumimoji="0" lang="pl-PL" altLang="pl-PL" sz="11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pl-PL" altLang="pl-PL" sz="1100" dirty="0">
                <a:latin typeface="Arial" panose="020B0604020202020204" pitchFamily="34" charset="0"/>
              </a:rPr>
              <a:t>N</a:t>
            </a:r>
            <a:r>
              <a:rPr kumimoji="0" lang="tr-TR" altLang="pl-PL" sz="1100" dirty="0" err="1">
                <a:latin typeface="Arial" panose="020B0604020202020204" pitchFamily="34" charset="0"/>
              </a:rPr>
              <a:t>üfus</a:t>
            </a:r>
            <a:r>
              <a:rPr kumimoji="0" lang="tr-TR" altLang="pl-PL" sz="1100" dirty="0">
                <a:latin typeface="Arial" panose="020B0604020202020204" pitchFamily="34" charset="0"/>
              </a:rPr>
              <a:t>: </a:t>
            </a:r>
            <a:r>
              <a:rPr kumimoji="0" lang="en-US" altLang="pl-PL" sz="1100" dirty="0">
                <a:latin typeface="Arial" panose="020B0604020202020204" pitchFamily="34" charset="0"/>
              </a:rPr>
              <a:t>8.534</a:t>
            </a:r>
            <a:r>
              <a:rPr kumimoji="0" lang="tr-TR" altLang="pl-PL" sz="1100" dirty="0">
                <a:latin typeface="Arial" panose="020B0604020202020204" pitchFamily="34" charset="0"/>
              </a:rPr>
              <a:t> </a:t>
            </a:r>
            <a:r>
              <a:rPr kumimoji="0" lang="en-US" altLang="pl-PL" sz="1100" dirty="0">
                <a:latin typeface="Arial" panose="020B0604020202020204" pitchFamily="34" charset="0"/>
              </a:rPr>
              <a:t> $ M</a:t>
            </a:r>
            <a:r>
              <a:rPr kumimoji="0" lang="tr-TR" altLang="pl-PL" sz="1100" dirty="0" err="1">
                <a:latin typeface="Arial" panose="020B0604020202020204" pitchFamily="34" charset="0"/>
              </a:rPr>
              <a:t>ilyon</a:t>
            </a:r>
            <a:endParaRPr kumimoji="0" lang="pl-PL" altLang="pl-PL" sz="11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3600" dirty="0">
              <a:latin typeface="Arial" panose="020B0604020202020204" pitchFamily="34" charset="0"/>
            </a:endParaRPr>
          </a:p>
        </p:txBody>
      </p:sp>
      <p:cxnSp>
        <p:nvCxnSpPr>
          <p:cNvPr id="13" name="Elbow Connector 12"/>
          <p:cNvCxnSpPr>
            <a:cxnSpLocks noChangeShapeType="1"/>
          </p:cNvCxnSpPr>
          <p:nvPr/>
        </p:nvCxnSpPr>
        <p:spPr bwMode="auto">
          <a:xfrm flipV="1">
            <a:off x="5703889" y="1660525"/>
            <a:ext cx="2314575" cy="180498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9BBB59"/>
            </a:solidFill>
            <a:miter lim="800000"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3" name="TextBox 114"/>
          <p:cNvSpPr txBox="1">
            <a:spLocks noChangeArrowheads="1"/>
          </p:cNvSpPr>
          <p:nvPr/>
        </p:nvSpPr>
        <p:spPr bwMode="auto">
          <a:xfrm>
            <a:off x="7978776" y="1520826"/>
            <a:ext cx="21256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pl-PL" sz="1100" dirty="0">
                <a:latin typeface="Arial" panose="020B0604020202020204" pitchFamily="34" charset="0"/>
              </a:rPr>
              <a:t>Kaliningrad </a:t>
            </a:r>
            <a:r>
              <a:rPr kumimoji="0" lang="pl-PL" altLang="pl-PL" sz="1100" dirty="0">
                <a:latin typeface="Arial" panose="020B0604020202020204" pitchFamily="34" charset="0"/>
              </a:rPr>
              <a:t>N</a:t>
            </a:r>
            <a:r>
              <a:rPr kumimoji="0" lang="tr-TR" altLang="pl-PL" sz="1100" dirty="0" err="1">
                <a:latin typeface="Arial" panose="020B0604020202020204" pitchFamily="34" charset="0"/>
              </a:rPr>
              <a:t>üfus</a:t>
            </a:r>
            <a:r>
              <a:rPr kumimoji="0" lang="tr-TR" altLang="pl-PL" sz="1100" dirty="0">
                <a:latin typeface="Arial" panose="020B0604020202020204" pitchFamily="34" charset="0"/>
              </a:rPr>
              <a:t>: </a:t>
            </a:r>
            <a:r>
              <a:rPr kumimoji="0" lang="en-US" altLang="pl-PL" sz="1100" dirty="0">
                <a:latin typeface="Arial" panose="020B0604020202020204" pitchFamily="34" charset="0"/>
              </a:rPr>
              <a:t>969 bin</a:t>
            </a:r>
            <a:endParaRPr kumimoji="0" lang="pl-PL" altLang="pl-PL" sz="11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altLang="pl-PL" sz="3600" dirty="0">
              <a:latin typeface="Arial" panose="020B0604020202020204" pitchFamily="34" charset="0"/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339387" y="6782558"/>
            <a:ext cx="6176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Ticaret Bakanlığı Logo Yatay Kullanım T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7" y="333233"/>
            <a:ext cx="1407186" cy="584508"/>
          </a:xfrm>
          <a:prstGeom prst="rect">
            <a:avLst/>
          </a:prstGeom>
        </p:spPr>
      </p:pic>
      <p:cxnSp>
        <p:nvCxnSpPr>
          <p:cNvPr id="30" name="Straight Connector 7"/>
          <p:cNvCxnSpPr/>
          <p:nvPr/>
        </p:nvCxnSpPr>
        <p:spPr>
          <a:xfrm>
            <a:off x="619023" y="1104231"/>
            <a:ext cx="17821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24"/>
          <p:cNvCxnSpPr/>
          <p:nvPr/>
        </p:nvCxnSpPr>
        <p:spPr>
          <a:xfrm>
            <a:off x="2470792" y="1104231"/>
            <a:ext cx="890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4"/>
          <p:cNvCxnSpPr/>
          <p:nvPr/>
        </p:nvCxnSpPr>
        <p:spPr>
          <a:xfrm>
            <a:off x="2642960" y="1104231"/>
            <a:ext cx="890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6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258504" y="282376"/>
            <a:ext cx="8642510" cy="400143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pl-PL" sz="2600" b="1" i="1" dirty="0" err="1">
                <a:latin typeface="+mj-lt"/>
              </a:rPr>
              <a:t>Polonya'nın</a:t>
            </a:r>
            <a:r>
              <a:rPr lang="en-US" altLang="pl-PL" sz="2600" b="1" i="1" dirty="0">
                <a:latin typeface="+mj-lt"/>
              </a:rPr>
              <a:t> </a:t>
            </a:r>
            <a:r>
              <a:rPr lang="tr-TR" altLang="pl-PL" sz="2600" b="1" i="1" dirty="0">
                <a:latin typeface="+mj-lt"/>
              </a:rPr>
              <a:t>Ö</a:t>
            </a:r>
            <a:r>
              <a:rPr lang="en-US" altLang="pl-PL" sz="2600" b="1" i="1" dirty="0" err="1">
                <a:latin typeface="+mj-lt"/>
              </a:rPr>
              <a:t>nemli</a:t>
            </a:r>
            <a:r>
              <a:rPr lang="en-US" altLang="pl-PL" sz="2600" b="1" i="1" dirty="0">
                <a:latin typeface="+mj-lt"/>
              </a:rPr>
              <a:t> </a:t>
            </a:r>
            <a:r>
              <a:rPr lang="tr-TR" altLang="pl-PL" sz="2600" b="1" i="1" dirty="0">
                <a:latin typeface="+mj-lt"/>
              </a:rPr>
              <a:t>Ş</a:t>
            </a:r>
            <a:r>
              <a:rPr lang="en-US" altLang="pl-PL" sz="2600" b="1" i="1" dirty="0" err="1">
                <a:latin typeface="+mj-lt"/>
              </a:rPr>
              <a:t>ehirleri</a:t>
            </a:r>
            <a:r>
              <a:rPr lang="en-US" altLang="pl-PL" sz="2600" b="1" i="1" dirty="0">
                <a:latin typeface="+mj-lt"/>
              </a:rPr>
              <a:t> </a:t>
            </a:r>
            <a:r>
              <a:rPr lang="tr-TR" altLang="pl-PL" sz="2600" b="1" i="1" dirty="0">
                <a:latin typeface="+mj-lt"/>
              </a:rPr>
              <a:t>ve Komşu Pazarlara Yakınlığı</a:t>
            </a:r>
            <a:endParaRPr lang="tr-TR" sz="2600" b="1" i="1" dirty="0">
              <a:latin typeface="+mj-lt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8" descr="map-poland-1024x1019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22" y="1376945"/>
            <a:ext cx="6058826" cy="439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2730887" y="5726268"/>
            <a:ext cx="7950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r-TR" alt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Polonya, </a:t>
            </a:r>
            <a:r>
              <a:rPr lang="pl-PL" alt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 </a:t>
            </a:r>
            <a:r>
              <a:rPr lang="tr-TR" alt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Doğu Avrupa’ya ve buna ilave olarak Baltık ve İskandinav ülkelerine stratejik bağlantılar sağlayan </a:t>
            </a:r>
            <a:r>
              <a:rPr lang="pl-PL" alt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</a:t>
            </a:r>
            <a:r>
              <a:rPr lang="tr-TR" altLang="pl-P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Avrupa'daki lojistik merkezidir.</a:t>
            </a:r>
            <a:endParaRPr lang="pl-PL" altLang="pl-PL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9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99959" y="403314"/>
            <a:ext cx="8642510" cy="400143"/>
          </a:xfrm>
        </p:spPr>
        <p:txBody>
          <a:bodyPr>
            <a:noAutofit/>
          </a:bodyPr>
          <a:lstStyle/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solidFill>
                <a:srgbClr val="FF0000"/>
              </a:solidFill>
              <a:latin typeface="Myriad Pro"/>
            </a:endParaRPr>
          </a:p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latin typeface="Myriad Pro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1023042" y="1517595"/>
            <a:ext cx="9876973" cy="46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tr-TR" sz="2400" dirty="0"/>
              <a:t>Polonya’nın Dış Ticaretinde Başlıca Ürün ve Ülkeler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537" y="2238019"/>
            <a:ext cx="8108383" cy="341405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844537" y="5910035"/>
            <a:ext cx="2175202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066925" algn="l"/>
              </a:tabLst>
            </a:pPr>
            <a:r>
              <a:rPr lang="en-US" alt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Kaynak: </a:t>
            </a:r>
            <a:r>
              <a:rPr lang="tr-TR" altLang="pl-PL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pl-PL" sz="1200" dirty="0">
                <a:latin typeface="Arial" panose="020B0604020202020204" pitchFamily="34" charset="0"/>
                <a:cs typeface="Arial" panose="020B0604020202020204" pitchFamily="34" charset="0"/>
              </a:rPr>
              <a:t>rademap</a:t>
            </a:r>
            <a:endParaRPr lang="tr-TR" alt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8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caret Bakanlığı Logo Yatay Kullanım T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8" y="314366"/>
            <a:ext cx="1407660" cy="5847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178" y="1103448"/>
            <a:ext cx="1782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4" y="6833582"/>
            <a:ext cx="6178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4" y="-171170"/>
            <a:ext cx="378491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179" y="3185960"/>
            <a:ext cx="4832310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3" y="-195350"/>
            <a:ext cx="195402" cy="39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24" tIns="48362" rIns="96724" bIns="48362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 sz="1904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399959" y="403314"/>
            <a:ext cx="8642510" cy="400143"/>
          </a:xfrm>
        </p:spPr>
        <p:txBody>
          <a:bodyPr>
            <a:noAutofit/>
          </a:bodyPr>
          <a:lstStyle/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solidFill>
                <a:srgbClr val="FF0000"/>
              </a:solidFill>
              <a:latin typeface="Myriad Pro"/>
            </a:endParaRPr>
          </a:p>
          <a:p>
            <a:pPr marL="0" indent="0" defTabSz="967252">
              <a:spcBef>
                <a:spcPts val="0"/>
              </a:spcBef>
              <a:buNone/>
            </a:pPr>
            <a:endParaRPr lang="tr-TR" sz="2116" b="1" dirty="0">
              <a:latin typeface="Myriad Pro"/>
            </a:endParaRPr>
          </a:p>
        </p:txBody>
      </p:sp>
      <p:cxnSp>
        <p:nvCxnSpPr>
          <p:cNvPr id="12" name="Straight Connector 24"/>
          <p:cNvCxnSpPr/>
          <p:nvPr/>
        </p:nvCxnSpPr>
        <p:spPr>
          <a:xfrm>
            <a:off x="2469570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>
            <a:off x="2641797" y="1103448"/>
            <a:ext cx="89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35"/>
          <p:cNvCxnSpPr/>
          <p:nvPr/>
        </p:nvCxnSpPr>
        <p:spPr>
          <a:xfrm>
            <a:off x="2802541" y="1103448"/>
            <a:ext cx="89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1034195" y="1545032"/>
            <a:ext cx="9866202" cy="4673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Polonya, dünyanın 19. AB’nin ise 8. en fazla ihracat yapan ülkesidir.</a:t>
            </a:r>
          </a:p>
          <a:p>
            <a:pPr marL="514350" lvl="1" indent="-1714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</a:pPr>
            <a:r>
              <a:rPr lang="tr-TR" altLang="pl-PL" dirty="0"/>
              <a:t>	  (2018: 262 milyar Dolar) </a:t>
            </a:r>
          </a:p>
          <a:p>
            <a:pPr marL="514350" lvl="1" indent="-1714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</a:pPr>
            <a:endParaRPr lang="tr-TR" altLang="pl-PL" dirty="0"/>
          </a:p>
          <a:p>
            <a:pPr marL="6286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Dünyanın 19.  AB’nin ise 8. en fazla ithalat yapan ülkesidir.</a:t>
            </a:r>
          </a:p>
          <a:p>
            <a:pPr marL="514350" lvl="1" indent="-1714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</a:pPr>
            <a:r>
              <a:rPr lang="tr-TR" altLang="pl-PL" dirty="0"/>
              <a:t>	  (2018: 268 milyar Dolar)</a:t>
            </a:r>
          </a:p>
          <a:p>
            <a:pPr marL="514350" lvl="1" indent="-1714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</a:pPr>
            <a:endParaRPr lang="tr-TR" altLang="pl-PL" dirty="0"/>
          </a:p>
          <a:p>
            <a:pPr marL="6286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İhracatının yaklaşık % 80’ini AB üyesi ülkelere yapmaktadır. </a:t>
            </a:r>
          </a:p>
          <a:p>
            <a:pPr marL="514350" lvl="1" indent="-1714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tr-TR" altLang="pl-PL" dirty="0"/>
          </a:p>
          <a:p>
            <a:pPr marL="6286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Almanya, Polonya’nın en büyük ticaret ortağıdır. </a:t>
            </a:r>
          </a:p>
          <a:p>
            <a:pPr marL="514350" lvl="1" indent="-1714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tr-TR" altLang="pl-PL" dirty="0"/>
          </a:p>
          <a:p>
            <a:pPr marL="6286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l-PL" dirty="0" err="1"/>
              <a:t>Polonya’nın</a:t>
            </a:r>
            <a:r>
              <a:rPr lang="en-US" altLang="pl-PL" dirty="0"/>
              <a:t> </a:t>
            </a:r>
            <a:r>
              <a:rPr lang="en-US" altLang="pl-PL" dirty="0" err="1"/>
              <a:t>Dış</a:t>
            </a:r>
            <a:r>
              <a:rPr lang="en-US" altLang="pl-PL" dirty="0"/>
              <a:t> </a:t>
            </a:r>
            <a:r>
              <a:rPr lang="en-US" altLang="pl-PL" dirty="0" err="1"/>
              <a:t>Ticaretinde</a:t>
            </a:r>
            <a:r>
              <a:rPr lang="en-US" altLang="pl-PL" dirty="0"/>
              <a:t> </a:t>
            </a:r>
            <a:r>
              <a:rPr lang="tr-TR" altLang="pl-PL" dirty="0"/>
              <a:t>öne çıkan ülkelerin başında;</a:t>
            </a:r>
          </a:p>
          <a:p>
            <a:pPr marL="857250" lvl="2" indent="-171450" algn="just" defTabSz="685800" fontAlgn="base">
              <a:lnSpc>
                <a:spcPct val="130000"/>
              </a:lnSpc>
              <a:spcBef>
                <a:spcPts val="37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İhracatta: Almanya </a:t>
            </a:r>
            <a:r>
              <a:rPr lang="it-IT" altLang="pl-PL" dirty="0"/>
              <a:t>(%</a:t>
            </a:r>
            <a:r>
              <a:rPr lang="tr-TR" altLang="pl-PL" dirty="0"/>
              <a:t>28</a:t>
            </a:r>
            <a:r>
              <a:rPr lang="it-IT" altLang="pl-PL" dirty="0"/>
              <a:t>), Çek Cum. (%6,</a:t>
            </a:r>
            <a:r>
              <a:rPr lang="tr-TR" altLang="pl-PL" dirty="0"/>
              <a:t>4</a:t>
            </a:r>
            <a:r>
              <a:rPr lang="it-IT" altLang="pl-PL" dirty="0"/>
              <a:t>)</a:t>
            </a:r>
            <a:r>
              <a:rPr lang="tr-TR" altLang="pl-PL" dirty="0"/>
              <a:t>, </a:t>
            </a:r>
            <a:r>
              <a:rPr lang="it-IT" altLang="pl-PL" dirty="0"/>
              <a:t>İngiltere (%</a:t>
            </a:r>
            <a:r>
              <a:rPr lang="tr-TR" altLang="pl-PL" dirty="0"/>
              <a:t>6,2</a:t>
            </a:r>
            <a:r>
              <a:rPr lang="it-IT" altLang="pl-PL" dirty="0"/>
              <a:t>), </a:t>
            </a:r>
            <a:endParaRPr lang="tr-TR" altLang="pl-PL" dirty="0"/>
          </a:p>
          <a:p>
            <a:pPr marL="857250" lvl="2" indent="-171450" algn="just" defTabSz="685800" fontAlgn="base">
              <a:lnSpc>
                <a:spcPct val="130000"/>
              </a:lnSpc>
              <a:spcBef>
                <a:spcPts val="375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İthalatta ise </a:t>
            </a:r>
            <a:r>
              <a:rPr lang="en-US" altLang="pl-PL" dirty="0" err="1"/>
              <a:t>Almanya</a:t>
            </a:r>
            <a:r>
              <a:rPr lang="en-US" altLang="pl-PL" dirty="0"/>
              <a:t> (%</a:t>
            </a:r>
            <a:r>
              <a:rPr lang="tr-TR" altLang="pl-PL" dirty="0"/>
              <a:t>22,7</a:t>
            </a:r>
            <a:r>
              <a:rPr lang="en-US" altLang="pl-PL" dirty="0"/>
              <a:t>), </a:t>
            </a:r>
            <a:r>
              <a:rPr lang="tr-TR" altLang="pl-PL" dirty="0"/>
              <a:t>Çin </a:t>
            </a:r>
            <a:r>
              <a:rPr lang="en-US" altLang="pl-PL" dirty="0"/>
              <a:t>(%</a:t>
            </a:r>
            <a:r>
              <a:rPr lang="tr-TR" altLang="pl-PL" dirty="0"/>
              <a:t>11,6</a:t>
            </a:r>
            <a:r>
              <a:rPr lang="en-US" altLang="pl-PL" dirty="0"/>
              <a:t>)</a:t>
            </a:r>
            <a:r>
              <a:rPr lang="tr-TR" altLang="pl-PL" dirty="0"/>
              <a:t>,</a:t>
            </a:r>
            <a:r>
              <a:rPr lang="en-US" altLang="pl-PL" dirty="0"/>
              <a:t> </a:t>
            </a:r>
            <a:r>
              <a:rPr lang="en-US" altLang="pl-PL" dirty="0" err="1"/>
              <a:t>Rusya</a:t>
            </a:r>
            <a:r>
              <a:rPr lang="en-US" altLang="pl-PL" dirty="0"/>
              <a:t> Fed. (%</a:t>
            </a:r>
            <a:r>
              <a:rPr lang="tr-TR" altLang="pl-PL" dirty="0"/>
              <a:t>7,3</a:t>
            </a:r>
            <a:r>
              <a:rPr lang="en-US" altLang="pl-PL" dirty="0"/>
              <a:t>) </a:t>
            </a:r>
            <a:r>
              <a:rPr lang="tr-TR" altLang="pl-PL" dirty="0"/>
              <a:t>gelmektedir. </a:t>
            </a:r>
            <a:endParaRPr lang="pl-PL" altLang="pl-PL" dirty="0"/>
          </a:p>
          <a:p>
            <a:pPr marL="628650" lvl="1" indent="-285750" algn="just" defTabSz="685800" fontAlgn="base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r-TR" altLang="pl-PL" dirty="0"/>
              <a:t>Pazardaki diğer önemli rakiplerimiz; İtalya, Fransa, Hollanda, Çek Cumhuriyeti, Belçika, Slovakya, İngiltere ve İsveç’tir.</a:t>
            </a:r>
          </a:p>
        </p:txBody>
      </p:sp>
      <p:sp>
        <p:nvSpPr>
          <p:cNvPr id="16" name="Başlık 3"/>
          <p:cNvSpPr txBox="1">
            <a:spLocks/>
          </p:cNvSpPr>
          <p:nvPr/>
        </p:nvSpPr>
        <p:spPr bwMode="auto">
          <a:xfrm>
            <a:off x="2235349" y="639509"/>
            <a:ext cx="8010723" cy="3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l-PL" sz="2800" b="1" i="1" dirty="0" err="1">
                <a:latin typeface="+mj-lt"/>
              </a:rPr>
              <a:t>Polonya</a:t>
            </a:r>
            <a:r>
              <a:rPr lang="en-US" altLang="pl-PL" sz="2800" b="1" i="1" dirty="0">
                <a:latin typeface="+mj-lt"/>
              </a:rPr>
              <a:t>'</a:t>
            </a:r>
            <a:r>
              <a:rPr lang="tr-TR" altLang="pl-PL" sz="2800" b="1" i="1" dirty="0" err="1">
                <a:latin typeface="+mj-lt"/>
              </a:rPr>
              <a:t>nın</a:t>
            </a:r>
            <a:r>
              <a:rPr lang="tr-TR" altLang="pl-PL" sz="2800" b="1" i="1" dirty="0">
                <a:latin typeface="+mj-lt"/>
              </a:rPr>
              <a:t> Dış Ticareti</a:t>
            </a:r>
          </a:p>
        </p:txBody>
      </p:sp>
    </p:spTree>
    <p:extLst>
      <p:ext uri="{BB962C8B-B14F-4D97-AF65-F5344CB8AC3E}">
        <p14:creationId xmlns:p14="http://schemas.microsoft.com/office/powerpoint/2010/main" val="321674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991</Words>
  <Application>Microsoft Office PowerPoint</Application>
  <PresentationFormat>Geniş ekran</PresentationFormat>
  <Paragraphs>120</Paragraphs>
  <Slides>16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Myriad Pro</vt:lpstr>
      <vt:lpstr>Tahoma</vt:lpstr>
      <vt:lpstr>Times New Roman</vt:lpstr>
      <vt:lpstr>Wingdings</vt:lpstr>
      <vt:lpstr>Ofis Teması</vt:lpstr>
      <vt:lpstr>1_Ofis Teması</vt:lpstr>
      <vt:lpstr>PowerPoint Sunusu</vt:lpstr>
      <vt:lpstr>PowerPoint Sunusu</vt:lpstr>
      <vt:lpstr>PowerPoint Sunusu</vt:lpstr>
      <vt:lpstr>PowerPoint Sunusu</vt:lpstr>
      <vt:lpstr>PowerPoint Sunusu</vt:lpstr>
      <vt:lpstr>Polonya’nın Lojistik ve Ticaret Merkezi  Olarak Hitap Ettiği Ülkeler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T.C. Gümrük ve Ticaret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BAŞTAŞ</dc:creator>
  <cp:lastModifiedBy>Evren Subaşı</cp:lastModifiedBy>
  <cp:revision>88</cp:revision>
  <cp:lastPrinted>2019-12-04T11:54:21Z</cp:lastPrinted>
  <dcterms:created xsi:type="dcterms:W3CDTF">2019-12-04T11:32:46Z</dcterms:created>
  <dcterms:modified xsi:type="dcterms:W3CDTF">2019-12-24T14:17:47Z</dcterms:modified>
</cp:coreProperties>
</file>