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63" r:id="rId2"/>
    <p:sldId id="266" r:id="rId3"/>
    <p:sldId id="267" r:id="rId4"/>
    <p:sldId id="269" r:id="rId5"/>
    <p:sldId id="271" r:id="rId6"/>
    <p:sldId id="276" r:id="rId7"/>
    <p:sldId id="273" r:id="rId8"/>
    <p:sldId id="277" r:id="rId9"/>
    <p:sldId id="275" r:id="rId10"/>
    <p:sldId id="274" r:id="rId11"/>
  </p:sldIdLst>
  <p:sldSz cx="12192000" cy="6858000"/>
  <p:notesSz cx="6858000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55138550316\Desktop\HB\ROMANYA\ver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55138550316\Desktop\HB\ROMANYA\veri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55138550316\Desktop\HB\ROMANYA\veri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55138550316\Desktop\HB\ROMANYA\veri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55138550316\Desktop\HB\ROMANYA\veri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55138550316\Desktop\HB\ROMANYA\veri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55138550316\Desktop\HB\ROMANYA\ver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55138550316\Desktop\HB\ROMANYA\ver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55138550316\Desktop\HB\ROMANYA\ver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55138550316\Desktop\HB\ROMANYA\ver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ukre\Desktop\2018%20DI&#350;%20T&#304;CARET\veriler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ukre\Desktop\2018%20DI&#350;%20T&#304;CARET\veriler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D:\Users\55138550316\Desktop\HB\ROMANYA\veri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55138550316\Desktop\HB\ROMANYA\veri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dirty="0"/>
              <a:t>Romanya GSYİH (cari, milyar $)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gdp!$A$3:$A$6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gdp!$B$3:$B$6</c:f>
              <c:numCache>
                <c:formatCode>#,##0.0</c:formatCode>
                <c:ptCount val="4"/>
                <c:pt idx="0">
                  <c:v>177.89345183114065</c:v>
                </c:pt>
                <c:pt idx="1">
                  <c:v>188.49413677571937</c:v>
                </c:pt>
                <c:pt idx="2">
                  <c:v>211.69542257865513</c:v>
                </c:pt>
                <c:pt idx="3">
                  <c:v>239.55251674446922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35-40C6-B60C-E5810E8894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9465232"/>
        <c:axId val="361782184"/>
      </c:barChart>
      <c:catAx>
        <c:axId val="35946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61782184"/>
        <c:crosses val="autoZero"/>
        <c:auto val="1"/>
        <c:lblAlgn val="ctr"/>
        <c:lblOffset val="100"/>
        <c:noMultiLvlLbl val="0"/>
      </c:catAx>
      <c:valAx>
        <c:axId val="36178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5946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/>
              <a:t>Türkiye'nin</a:t>
            </a:r>
            <a:r>
              <a:rPr lang="tr-TR" b="1" baseline="0"/>
              <a:t> İhracatında İlk 10 Ürün (2018,%)</a:t>
            </a:r>
            <a:endParaRPr lang="tr-TR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'ikili ex mal'!$A$4:$A$13</c:f>
              <c:strCache>
                <c:ptCount val="10"/>
                <c:pt idx="0">
                  <c:v>DEĞİŞİK SANAYİ KOLLARINDA KULLANILAN MAKİNA VE CİHAZLAR</c:v>
                </c:pt>
                <c:pt idx="1">
                  <c:v>GİYİM EŞYASI VE AKSESUARLARI</c:v>
                </c:pt>
                <c:pt idx="2">
                  <c:v>ÇEŞİTLİ MAMUL EŞYA</c:v>
                </c:pt>
                <c:pt idx="3">
                  <c:v>ELEKTRİKLİ MAKİNA VE CİHAZLAR</c:v>
                </c:pt>
                <c:pt idx="4">
                  <c:v>SEBZELER, MEYVALAR VE MAMULLERİ</c:v>
                </c:pt>
                <c:pt idx="5">
                  <c:v>METALLERDEN NİHAİ ÜRÜNLER</c:v>
                </c:pt>
                <c:pt idx="6">
                  <c:v>ENERJİ ÜRETEN MAKİNA VE CİHAZLAR</c:v>
                </c:pt>
                <c:pt idx="7">
                  <c:v>TEKSTİL ELYAFI VE MAMULLERİ</c:v>
                </c:pt>
                <c:pt idx="8">
                  <c:v>KARA ULAŞIM ARAÇLARI</c:v>
                </c:pt>
                <c:pt idx="9">
                  <c:v>DEMİR VE ÇELİK</c:v>
                </c:pt>
              </c:strCache>
            </c:strRef>
          </c:cat>
          <c:val>
            <c:numRef>
              <c:f>'ikili ex mal'!$B$4:$B$13</c:f>
              <c:numCache>
                <c:formatCode>General</c:formatCode>
                <c:ptCount val="10"/>
                <c:pt idx="0">
                  <c:v>3.3</c:v>
                </c:pt>
                <c:pt idx="1">
                  <c:v>3.38</c:v>
                </c:pt>
                <c:pt idx="2">
                  <c:v>3.46</c:v>
                </c:pt>
                <c:pt idx="3">
                  <c:v>4.21</c:v>
                </c:pt>
                <c:pt idx="4">
                  <c:v>4.92</c:v>
                </c:pt>
                <c:pt idx="5">
                  <c:v>5.61</c:v>
                </c:pt>
                <c:pt idx="6">
                  <c:v>7.87</c:v>
                </c:pt>
                <c:pt idx="7">
                  <c:v>8.2200000000000006</c:v>
                </c:pt>
                <c:pt idx="8">
                  <c:v>13.24</c:v>
                </c:pt>
                <c:pt idx="9">
                  <c:v>18.62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C-43F9-AD3A-733DC5D6FB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4091576"/>
        <c:axId val="344094200"/>
      </c:barChart>
      <c:catAx>
        <c:axId val="344091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44094200"/>
        <c:crosses val="autoZero"/>
        <c:auto val="1"/>
        <c:lblAlgn val="ctr"/>
        <c:lblOffset val="100"/>
        <c:noMultiLvlLbl val="0"/>
      </c:catAx>
      <c:valAx>
        <c:axId val="344094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44091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/>
              <a:t>Türkiye'nin İthalatında İlk 10 Ürün (2018, 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'ikili im mal'!$A$4:$A$13</c:f>
              <c:strCache>
                <c:ptCount val="10"/>
                <c:pt idx="0">
                  <c:v>CANLI HAYVANLAR</c:v>
                </c:pt>
                <c:pt idx="1">
                  <c:v>YAĞLI TOHUMLAR VE MEYVALAR</c:v>
                </c:pt>
                <c:pt idx="2">
                  <c:v>DEĞİŞİK SANAYİ KOLLARINDA KULLANILAN MAKİNA VE CİHAZLAR</c:v>
                </c:pt>
                <c:pt idx="3">
                  <c:v>TAŞKÖMÜRÜ KATRANI VE HAM PETROLDEN ÜRÜNLER</c:v>
                </c:pt>
                <c:pt idx="4">
                  <c:v>KAUÇUK VE MAMULLERİ</c:v>
                </c:pt>
                <c:pt idx="5">
                  <c:v>ELEKTRİKLİ MAKİNA VE CİHAZLAR</c:v>
                </c:pt>
                <c:pt idx="6">
                  <c:v>DEMİR VE ÇELİK</c:v>
                </c:pt>
                <c:pt idx="7">
                  <c:v>ENERJİ ÜRETEN MAKİNA VE CİHAZLAR</c:v>
                </c:pt>
                <c:pt idx="8">
                  <c:v>METAL CEVHERLERİ, KIRINTI, DÖKÜNTÜ, HURDALARI</c:v>
                </c:pt>
                <c:pt idx="9">
                  <c:v>KARA ULAŞIM ARAÇLARI</c:v>
                </c:pt>
              </c:strCache>
            </c:strRef>
          </c:cat>
          <c:val>
            <c:numRef>
              <c:f>'ikili im mal'!$B$4:$B$13</c:f>
              <c:numCache>
                <c:formatCode>General</c:formatCode>
                <c:ptCount val="10"/>
                <c:pt idx="0">
                  <c:v>3.41</c:v>
                </c:pt>
                <c:pt idx="1">
                  <c:v>3.99</c:v>
                </c:pt>
                <c:pt idx="2">
                  <c:v>4.3600000000000003</c:v>
                </c:pt>
                <c:pt idx="3">
                  <c:v>4.72</c:v>
                </c:pt>
                <c:pt idx="4">
                  <c:v>5.71</c:v>
                </c:pt>
                <c:pt idx="5">
                  <c:v>8.2899999999999991</c:v>
                </c:pt>
                <c:pt idx="6">
                  <c:v>8.35</c:v>
                </c:pt>
                <c:pt idx="7">
                  <c:v>8.5399999999999991</c:v>
                </c:pt>
                <c:pt idx="8">
                  <c:v>9.2799999999999994</c:v>
                </c:pt>
                <c:pt idx="9">
                  <c:v>16.149999999999999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2-4B1F-8F96-5015DDADB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3410168"/>
        <c:axId val="463404592"/>
      </c:barChart>
      <c:catAx>
        <c:axId val="463410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63404592"/>
        <c:crosses val="autoZero"/>
        <c:auto val="1"/>
        <c:lblAlgn val="ctr"/>
        <c:lblOffset val="100"/>
        <c:noMultiLvlLbl val="0"/>
      </c:catAx>
      <c:valAx>
        <c:axId val="4634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6341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dirty="0"/>
              <a:t>Doğrudan</a:t>
            </a:r>
            <a:r>
              <a:rPr lang="tr-TR" b="1" baseline="0" dirty="0"/>
              <a:t> Yabancı Yatırım (stok, milyar EUR)</a:t>
            </a:r>
            <a:endParaRPr lang="tr-TR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'fdı2014'!$A$2:$A$6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'fdı2014'!$B$2:$B$6</c:f>
              <c:numCache>
                <c:formatCode>General</c:formatCode>
                <c:ptCount val="5"/>
                <c:pt idx="0">
                  <c:v>60.2</c:v>
                </c:pt>
                <c:pt idx="1">
                  <c:v>64.400000000000006</c:v>
                </c:pt>
                <c:pt idx="2">
                  <c:v>70.099999999999994</c:v>
                </c:pt>
                <c:pt idx="3">
                  <c:v>75.900000000000006</c:v>
                </c:pt>
                <c:pt idx="4">
                  <c:v>81.099999999999994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B-4513-9753-378ADF7B5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9315072"/>
        <c:axId val="379313104"/>
      </c:barChart>
      <c:catAx>
        <c:axId val="37931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79313104"/>
        <c:crosses val="autoZero"/>
        <c:auto val="1"/>
        <c:lblAlgn val="ctr"/>
        <c:lblOffset val="100"/>
        <c:noMultiLvlLbl val="0"/>
      </c:catAx>
      <c:valAx>
        <c:axId val="37931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7931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dirty="0"/>
              <a:t>En</a:t>
            </a:r>
            <a:r>
              <a:rPr lang="tr-TR" b="1" baseline="0" dirty="0"/>
              <a:t> Fazla Yatırım Yapan Ülkeler (%)</a:t>
            </a:r>
            <a:endParaRPr lang="tr-TR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'fdı2014'!$A$9:$A$19</c:f>
              <c:strCache>
                <c:ptCount val="11"/>
                <c:pt idx="0">
                  <c:v>Türkiye (18.)</c:v>
                </c:pt>
                <c:pt idx="1">
                  <c:v>İngiltere</c:v>
                </c:pt>
                <c:pt idx="2">
                  <c:v>Belçika</c:v>
                </c:pt>
                <c:pt idx="3">
                  <c:v>Lüksemburg</c:v>
                </c:pt>
                <c:pt idx="4">
                  <c:v>İsviçre</c:v>
                </c:pt>
                <c:pt idx="5">
                  <c:v>Fransa</c:v>
                </c:pt>
                <c:pt idx="6">
                  <c:v>GKRY</c:v>
                </c:pt>
                <c:pt idx="7">
                  <c:v>İtalya</c:v>
                </c:pt>
                <c:pt idx="8">
                  <c:v>Avusturya</c:v>
                </c:pt>
                <c:pt idx="9">
                  <c:v>Almanya</c:v>
                </c:pt>
                <c:pt idx="10">
                  <c:v>Hollanda</c:v>
                </c:pt>
              </c:strCache>
            </c:strRef>
          </c:cat>
          <c:val>
            <c:numRef>
              <c:f>'fdı2014'!$B$9:$B$19</c:f>
              <c:numCache>
                <c:formatCode>General</c:formatCode>
                <c:ptCount val="11"/>
                <c:pt idx="0">
                  <c:v>0.7</c:v>
                </c:pt>
                <c:pt idx="1">
                  <c:v>2.1</c:v>
                </c:pt>
                <c:pt idx="2">
                  <c:v>2.8</c:v>
                </c:pt>
                <c:pt idx="3">
                  <c:v>4.2</c:v>
                </c:pt>
                <c:pt idx="4">
                  <c:v>4.5</c:v>
                </c:pt>
                <c:pt idx="5">
                  <c:v>6</c:v>
                </c:pt>
                <c:pt idx="6">
                  <c:v>6.2</c:v>
                </c:pt>
                <c:pt idx="7">
                  <c:v>9.5</c:v>
                </c:pt>
                <c:pt idx="8">
                  <c:v>12.2</c:v>
                </c:pt>
                <c:pt idx="9">
                  <c:v>12.7</c:v>
                </c:pt>
                <c:pt idx="10">
                  <c:v>23.9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32-4095-A881-82260537C8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0811488"/>
        <c:axId val="370815096"/>
      </c:barChart>
      <c:catAx>
        <c:axId val="370811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70815096"/>
        <c:crosses val="autoZero"/>
        <c:auto val="1"/>
        <c:lblAlgn val="ctr"/>
        <c:lblOffset val="100"/>
        <c:noMultiLvlLbl val="0"/>
      </c:catAx>
      <c:valAx>
        <c:axId val="370815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7081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dirty="0"/>
              <a:t>FDI </a:t>
            </a:r>
            <a:r>
              <a:rPr lang="tr-TR" b="1" dirty="0" err="1"/>
              <a:t>Sektörel</a:t>
            </a:r>
            <a:r>
              <a:rPr lang="tr-TR" b="1" baseline="0" dirty="0"/>
              <a:t> Dağılım (%)</a:t>
            </a:r>
            <a:endParaRPr lang="tr-TR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AEF-4C98-8392-FE43070B9E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AEF-4C98-8392-FE43070B9E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AEF-4C98-8392-FE43070B9E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AEF-4C98-8392-FE43070B9E0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AEF-4C98-8392-FE43070B9E0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AEF-4C98-8392-FE43070B9E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'fdı2014'!$D$9:$D$14</c:f>
              <c:strCache>
                <c:ptCount val="6"/>
                <c:pt idx="0">
                  <c:v>Sanayi</c:v>
                </c:pt>
                <c:pt idx="1">
                  <c:v>Ticaret</c:v>
                </c:pt>
                <c:pt idx="2">
                  <c:v>İnşaat/Gayrımenkul</c:v>
                </c:pt>
                <c:pt idx="3">
                  <c:v>Finans/Sigortacılık</c:v>
                </c:pt>
                <c:pt idx="4">
                  <c:v>Bilgi İşlem Tekn.</c:v>
                </c:pt>
                <c:pt idx="5">
                  <c:v>Diğer</c:v>
                </c:pt>
              </c:strCache>
            </c:strRef>
          </c:cat>
          <c:val>
            <c:numRef>
              <c:f>'fdı2014'!$E$9:$E$14</c:f>
              <c:numCache>
                <c:formatCode>General</c:formatCode>
                <c:ptCount val="6"/>
                <c:pt idx="0">
                  <c:v>41.1</c:v>
                </c:pt>
                <c:pt idx="1">
                  <c:v>15.8</c:v>
                </c:pt>
                <c:pt idx="2">
                  <c:v>16.8</c:v>
                </c:pt>
                <c:pt idx="3">
                  <c:v>11.5</c:v>
                </c:pt>
                <c:pt idx="4">
                  <c:v>4.0999999999999996</c:v>
                </c:pt>
                <c:pt idx="5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AEF-4C98-8392-FE43070B9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dirty="0"/>
              <a:t>İşsizlik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gdp!$A$3:$A$6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gdp!$H$3:$H$6</c:f>
              <c:numCache>
                <c:formatCode>General</c:formatCode>
                <c:ptCount val="4"/>
                <c:pt idx="0">
                  <c:v>5</c:v>
                </c:pt>
                <c:pt idx="1">
                  <c:v>4.8</c:v>
                </c:pt>
                <c:pt idx="2">
                  <c:v>4</c:v>
                </c:pt>
                <c:pt idx="3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FB-4099-97BE-560A1E5D46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8112880"/>
        <c:axId val="338110256"/>
      </c:lineChart>
      <c:catAx>
        <c:axId val="33811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38110256"/>
        <c:crosses val="autoZero"/>
        <c:auto val="1"/>
        <c:lblAlgn val="ctr"/>
        <c:lblOffset val="100"/>
        <c:noMultiLvlLbl val="0"/>
      </c:catAx>
      <c:valAx>
        <c:axId val="33811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3811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dirty="0"/>
              <a:t>Cari Açık (milyon EUR)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gdp!$A$3:$A$6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gdp!$G$3:$G$6</c:f>
              <c:numCache>
                <c:formatCode>#,##0</c:formatCode>
                <c:ptCount val="4"/>
                <c:pt idx="0">
                  <c:v>-944</c:v>
                </c:pt>
                <c:pt idx="1">
                  <c:v>-2353</c:v>
                </c:pt>
                <c:pt idx="2">
                  <c:v>-5218</c:v>
                </c:pt>
                <c:pt idx="3">
                  <c:v>-8960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9B-494E-A08E-9BE3F783B9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14416"/>
        <c:axId val="422826728"/>
      </c:barChart>
      <c:catAx>
        <c:axId val="41921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22826728"/>
        <c:crosses val="autoZero"/>
        <c:auto val="1"/>
        <c:lblAlgn val="ctr"/>
        <c:lblOffset val="100"/>
        <c:noMultiLvlLbl val="0"/>
      </c:catAx>
      <c:valAx>
        <c:axId val="422826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921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dirty="0"/>
              <a:t>Romanya Nüfusu</a:t>
            </a:r>
            <a:r>
              <a:rPr lang="tr-TR" b="1" baseline="0" dirty="0"/>
              <a:t> (1999-2018, milyon)</a:t>
            </a:r>
            <a:endParaRPr lang="tr-TR" b="1" dirty="0"/>
          </a:p>
        </c:rich>
      </c:tx>
      <c:layout>
        <c:manualLayout>
          <c:xMode val="edge"/>
          <c:yMode val="edge"/>
          <c:x val="0.329108584809578"/>
          <c:y val="7.16575195908012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3C-4F71-9974-25237E4090D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3C-4F71-9974-25237E4090D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3C-4F71-9974-25237E4090D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63C-4F71-9974-25237E4090D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3C-4F71-9974-25237E4090D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63C-4F71-9974-25237E4090D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3C-4F71-9974-25237E4090D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63C-4F71-9974-25237E4090D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63C-4F71-9974-25237E4090D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63C-4F71-9974-25237E4090D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63C-4F71-9974-25237E4090DA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63C-4F71-9974-25237E4090D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63C-4F71-9974-25237E4090DA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63C-4F71-9974-25237E4090DA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63C-4F71-9974-25237E4090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nüfus!$A$2:$T$2</c:f>
              <c:strCach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strCache>
            </c:strRef>
          </c:cat>
          <c:val>
            <c:numRef>
              <c:f>nüfus!$A$4:$T$4</c:f>
              <c:numCache>
                <c:formatCode>#,##0.0</c:formatCode>
                <c:ptCount val="20"/>
                <c:pt idx="0">
                  <c:v>22.47204</c:v>
                </c:pt>
                <c:pt idx="1">
                  <c:v>22.442971</c:v>
                </c:pt>
                <c:pt idx="2">
                  <c:v>22.131969999999999</c:v>
                </c:pt>
                <c:pt idx="3">
                  <c:v>21.730495999999999</c:v>
                </c:pt>
                <c:pt idx="4">
                  <c:v>21.574325999999999</c:v>
                </c:pt>
                <c:pt idx="5">
                  <c:v>21.451747999999998</c:v>
                </c:pt>
                <c:pt idx="6">
                  <c:v>21.319685</c:v>
                </c:pt>
                <c:pt idx="7">
                  <c:v>21.193760000000001</c:v>
                </c:pt>
                <c:pt idx="8">
                  <c:v>20.882981999999998</c:v>
                </c:pt>
                <c:pt idx="9">
                  <c:v>20.537875</c:v>
                </c:pt>
                <c:pt idx="10">
                  <c:v>20.367487000000001</c:v>
                </c:pt>
                <c:pt idx="11">
                  <c:v>20.246870999999999</c:v>
                </c:pt>
                <c:pt idx="12">
                  <c:v>20.147528000000001</c:v>
                </c:pt>
                <c:pt idx="13">
                  <c:v>20.058035</c:v>
                </c:pt>
                <c:pt idx="14">
                  <c:v>19.983692999999999</c:v>
                </c:pt>
                <c:pt idx="15">
                  <c:v>19.908978999999999</c:v>
                </c:pt>
                <c:pt idx="16">
                  <c:v>19.815480999999998</c:v>
                </c:pt>
                <c:pt idx="17">
                  <c:v>19.702331999999998</c:v>
                </c:pt>
                <c:pt idx="18">
                  <c:v>19.587491</c:v>
                </c:pt>
                <c:pt idx="19">
                  <c:v>19.473935999999998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3C-4F71-9974-25237E409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3701296"/>
        <c:axId val="383707856"/>
      </c:lineChart>
      <c:catAx>
        <c:axId val="38370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83707856"/>
        <c:crosses val="autoZero"/>
        <c:auto val="1"/>
        <c:lblAlgn val="ctr"/>
        <c:lblOffset val="100"/>
        <c:noMultiLvlLbl val="0"/>
      </c:catAx>
      <c:valAx>
        <c:axId val="38370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8370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dirty="0"/>
              <a:t>Dış Ticaret (milyar $)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gdp!$C$2</c:f>
              <c:strCache>
                <c:ptCount val="1"/>
                <c:pt idx="0">
                  <c:v>İhracat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gdp!$A$3:$A$6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gdp!$C$3:$C$6</c:f>
              <c:numCache>
                <c:formatCode>General</c:formatCode>
                <c:ptCount val="4"/>
                <c:pt idx="0">
                  <c:v>60.6</c:v>
                </c:pt>
                <c:pt idx="1">
                  <c:v>63.5</c:v>
                </c:pt>
                <c:pt idx="2">
                  <c:v>70.7</c:v>
                </c:pt>
                <c:pt idx="3">
                  <c:v>79.7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6-4D63-8360-0202401486C1}"/>
            </c:ext>
          </c:extLst>
        </c:ser>
        <c:ser>
          <c:idx val="1"/>
          <c:order val="1"/>
          <c:tx>
            <c:strRef>
              <c:f>gdp!$D$2</c:f>
              <c:strCache>
                <c:ptCount val="1"/>
                <c:pt idx="0">
                  <c:v>İthalat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gdp!$A$3:$A$6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gdp!$D$3:$D$6</c:f>
              <c:numCache>
                <c:formatCode>General</c:formatCode>
                <c:ptCount val="4"/>
                <c:pt idx="0">
                  <c:v>69.900000000000006</c:v>
                </c:pt>
                <c:pt idx="1">
                  <c:v>74.5</c:v>
                </c:pt>
                <c:pt idx="2">
                  <c:v>85.3</c:v>
                </c:pt>
                <c:pt idx="3">
                  <c:v>97.9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D6-4D63-8360-0202401486C1}"/>
            </c:ext>
          </c:extLst>
        </c:ser>
        <c:ser>
          <c:idx val="2"/>
          <c:order val="2"/>
          <c:tx>
            <c:strRef>
              <c:f>gdp!$E$2</c:f>
              <c:strCache>
                <c:ptCount val="1"/>
                <c:pt idx="0">
                  <c:v>Hacim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gdp!$A$3:$A$6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gdp!$E$3:$E$6</c:f>
              <c:numCache>
                <c:formatCode>General</c:formatCode>
                <c:ptCount val="4"/>
                <c:pt idx="0">
                  <c:v>130.5</c:v>
                </c:pt>
                <c:pt idx="1">
                  <c:v>138</c:v>
                </c:pt>
                <c:pt idx="2">
                  <c:v>156</c:v>
                </c:pt>
                <c:pt idx="3">
                  <c:v>177.60000000000002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D6-4D63-8360-0202401486C1}"/>
            </c:ext>
          </c:extLst>
        </c:ser>
        <c:ser>
          <c:idx val="3"/>
          <c:order val="3"/>
          <c:tx>
            <c:strRef>
              <c:f>gdp!$F$2</c:f>
              <c:strCache>
                <c:ptCount val="1"/>
                <c:pt idx="0">
                  <c:v>Denge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gdp!$A$3:$A$6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gdp!$F$3:$F$6</c:f>
              <c:numCache>
                <c:formatCode>General</c:formatCode>
                <c:ptCount val="4"/>
                <c:pt idx="0">
                  <c:v>-9.3000000000000043</c:v>
                </c:pt>
                <c:pt idx="1">
                  <c:v>-11</c:v>
                </c:pt>
                <c:pt idx="2">
                  <c:v>-14.599999999999994</c:v>
                </c:pt>
                <c:pt idx="3">
                  <c:v>-18.200000000000003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D6-4D63-8360-020240148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5054760"/>
        <c:axId val="465055744"/>
      </c:barChart>
      <c:catAx>
        <c:axId val="465054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65055744"/>
        <c:crosses val="autoZero"/>
        <c:auto val="1"/>
        <c:lblAlgn val="ctr"/>
        <c:lblOffset val="100"/>
        <c:noMultiLvlLbl val="0"/>
      </c:catAx>
      <c:valAx>
        <c:axId val="46505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65054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100" b="1" dirty="0"/>
              <a:t>Romanya'nın İhracatında İlk 10 Ürün Grubu (2018, 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ihracat4lü!$C$6:$C$15</c:f>
              <c:strCache>
                <c:ptCount val="10"/>
                <c:pt idx="0">
                  <c:v>KARA TAŞITLARI İÇİN AKSAM, PARÇALARI</c:v>
                </c:pt>
                <c:pt idx="1">
                  <c:v>OTOMOBİLİ, STEYŞIN VAGONLAR, YARIŞ ARABALARI</c:v>
                </c:pt>
                <c:pt idx="2">
                  <c:v>İZOLE EDİLMİŞ TEL, KABLO</c:v>
                </c:pt>
                <c:pt idx="3">
                  <c:v>PETROL YAĞLARI</c:v>
                </c:pt>
                <c:pt idx="4">
                  <c:v>ELEKTRİK KONTROL, DAĞITIM TABLOLARI</c:v>
                </c:pt>
                <c:pt idx="5">
                  <c:v>OTURMAYA MAHSUS MOBİLYALAR</c:v>
                </c:pt>
                <c:pt idx="6">
                  <c:v>KAUÇUKTAN YENİ DIŞ LASTİKLER</c:v>
                </c:pt>
                <c:pt idx="7">
                  <c:v>TELLİ TELEFON</c:v>
                </c:pt>
                <c:pt idx="8">
                  <c:v>BUĞDAY VE MAHLUT</c:v>
                </c:pt>
                <c:pt idx="9">
                  <c:v>HAVA-VAKUM POMPASI</c:v>
                </c:pt>
              </c:strCache>
            </c:strRef>
          </c:cat>
          <c:val>
            <c:numRef>
              <c:f>ihracat4lü!$D$6:$D$15</c:f>
              <c:numCache>
                <c:formatCode>#,##0.0</c:formatCode>
                <c:ptCount val="10"/>
                <c:pt idx="0">
                  <c:v>9.5507030645121009</c:v>
                </c:pt>
                <c:pt idx="1">
                  <c:v>6.8720410100152352</c:v>
                </c:pt>
                <c:pt idx="2">
                  <c:v>5.8087239941057467</c:v>
                </c:pt>
                <c:pt idx="3">
                  <c:v>3.3630884887234944</c:v>
                </c:pt>
                <c:pt idx="4">
                  <c:v>2.8985301830715051</c:v>
                </c:pt>
                <c:pt idx="5">
                  <c:v>2.2705224905716928</c:v>
                </c:pt>
                <c:pt idx="6">
                  <c:v>2.1230650116136767</c:v>
                </c:pt>
                <c:pt idx="7">
                  <c:v>1.5610979295187193</c:v>
                </c:pt>
                <c:pt idx="8">
                  <c:v>1.5274532330977297</c:v>
                </c:pt>
                <c:pt idx="9">
                  <c:v>1.4333649691550738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B0-4199-BE26-657D2D6132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13431376"/>
        <c:axId val="1159030656"/>
      </c:barChart>
      <c:catAx>
        <c:axId val="1313431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59030656"/>
        <c:crosses val="autoZero"/>
        <c:auto val="1"/>
        <c:lblAlgn val="ctr"/>
        <c:lblOffset val="100"/>
        <c:noMultiLvlLbl val="0"/>
      </c:catAx>
      <c:valAx>
        <c:axId val="1159030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31343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100" b="1"/>
              <a:t>Romanya'nın İthalatında İlk 10 Ürün Grubu (2018, 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'ithalat 4lü'!$C$6:$C$15</c:f>
              <c:strCache>
                <c:ptCount val="10"/>
                <c:pt idx="0">
                  <c:v>KARA TAŞITLARI İÇİN AKSAM, PARÇALARI</c:v>
                </c:pt>
                <c:pt idx="1">
                  <c:v>HAM PETROL</c:v>
                </c:pt>
                <c:pt idx="2">
                  <c:v>İLAÇLAR</c:v>
                </c:pt>
                <c:pt idx="3">
                  <c:v>OTOMOBİLİ, STEYŞIN VAGONLAR, YARIŞ ARABALARI</c:v>
                </c:pt>
                <c:pt idx="4">
                  <c:v>İZOLE EDİLMİŞ TEL, KABLO</c:v>
                </c:pt>
                <c:pt idx="5">
                  <c:v>TELLİ TELEFON</c:v>
                </c:pt>
                <c:pt idx="6">
                  <c:v>PETROL YAĞLARI</c:v>
                </c:pt>
                <c:pt idx="7">
                  <c:v>GERİLİMİ 1000 VOLTU GEÇMEYEN ELEKTRİK DEVRESİ TEÇHİZATI</c:v>
                </c:pt>
                <c:pt idx="8">
                  <c:v>ELEKTRONİK ENTEGRE DEVRELER</c:v>
                </c:pt>
                <c:pt idx="9">
                  <c:v>PLASTİKTEN DİĞER EŞYA</c:v>
                </c:pt>
              </c:strCache>
            </c:strRef>
          </c:cat>
          <c:val>
            <c:numRef>
              <c:f>'ithalat 4lü'!$D$6:$D$15</c:f>
              <c:numCache>
                <c:formatCode>#,##0.0</c:formatCode>
                <c:ptCount val="10"/>
                <c:pt idx="0">
                  <c:v>4.6982549704734469</c:v>
                </c:pt>
                <c:pt idx="1">
                  <c:v>4.3483080978360817</c:v>
                </c:pt>
                <c:pt idx="2">
                  <c:v>3.0470238460123826</c:v>
                </c:pt>
                <c:pt idx="3">
                  <c:v>2.6823780624859519</c:v>
                </c:pt>
                <c:pt idx="4">
                  <c:v>2.2936839739267252</c:v>
                </c:pt>
                <c:pt idx="5">
                  <c:v>2.0906281288951551</c:v>
                </c:pt>
                <c:pt idx="6">
                  <c:v>1.8092165757371421</c:v>
                </c:pt>
                <c:pt idx="7">
                  <c:v>1.4997200596661149</c:v>
                </c:pt>
                <c:pt idx="8">
                  <c:v>1.4985941682502708</c:v>
                </c:pt>
                <c:pt idx="9">
                  <c:v>1.136043850507775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69-473A-9345-1C6510CA18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16171200"/>
        <c:axId val="1161312368"/>
      </c:barChart>
      <c:catAx>
        <c:axId val="131617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61312368"/>
        <c:crosses val="autoZero"/>
        <c:auto val="1"/>
        <c:lblAlgn val="ctr"/>
        <c:lblOffset val="100"/>
        <c:noMultiLvlLbl val="0"/>
      </c:catAx>
      <c:valAx>
        <c:axId val="1161312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31617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/>
              <a:t>Ülkelere</a:t>
            </a:r>
            <a:r>
              <a:rPr lang="tr-TR" b="1" baseline="0"/>
              <a:t> Göre Dış Ticaret (2018, %)</a:t>
            </a:r>
            <a:endParaRPr lang="tr-TR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'fdı2014'!$A$24</c:f>
              <c:strCache>
                <c:ptCount val="1"/>
                <c:pt idx="0">
                  <c:v>Diğer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'fdı2014'!$B$23:$C$23</c:f>
              <c:strCache>
                <c:ptCount val="2"/>
                <c:pt idx="0">
                  <c:v>İhracat</c:v>
                </c:pt>
                <c:pt idx="1">
                  <c:v>İthalat</c:v>
                </c:pt>
              </c:strCache>
            </c:strRef>
          </c:cat>
          <c:val>
            <c:numRef>
              <c:f>'fdı2014'!$B$24:$C$24</c:f>
              <c:numCache>
                <c:formatCode>General</c:formatCode>
                <c:ptCount val="2"/>
                <c:pt idx="0">
                  <c:v>23.299999999999997</c:v>
                </c:pt>
                <c:pt idx="1">
                  <c:v>25.299999999999997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06-4D08-AE6C-BF97CBDFFC5C}"/>
            </c:ext>
          </c:extLst>
        </c:ser>
        <c:ser>
          <c:idx val="1"/>
          <c:order val="1"/>
          <c:tx>
            <c:strRef>
              <c:f>'fdı2014'!$A$25</c:f>
              <c:strCache>
                <c:ptCount val="1"/>
                <c:pt idx="0">
                  <c:v>AB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'fdı2014'!$B$23:$C$23</c:f>
              <c:strCache>
                <c:ptCount val="2"/>
                <c:pt idx="0">
                  <c:v>İhracat</c:v>
                </c:pt>
                <c:pt idx="1">
                  <c:v>İthalat</c:v>
                </c:pt>
              </c:strCache>
            </c:strRef>
          </c:cat>
          <c:val>
            <c:numRef>
              <c:f>'fdı2014'!$B$25:$C$25</c:f>
              <c:numCache>
                <c:formatCode>General</c:formatCode>
                <c:ptCount val="2"/>
                <c:pt idx="0">
                  <c:v>76.7</c:v>
                </c:pt>
                <c:pt idx="1">
                  <c:v>74.7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06-4D08-AE6C-BF97CBDFF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8414816"/>
        <c:axId val="368349960"/>
        <c:axId val="0"/>
      </c:bar3DChart>
      <c:catAx>
        <c:axId val="368414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68349960"/>
        <c:crosses val="autoZero"/>
        <c:auto val="1"/>
        <c:lblAlgn val="ctr"/>
        <c:lblOffset val="100"/>
        <c:noMultiLvlLbl val="0"/>
      </c:catAx>
      <c:valAx>
        <c:axId val="368349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68414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dirty="0"/>
              <a:t>Türkiye-Romanya</a:t>
            </a:r>
            <a:r>
              <a:rPr lang="tr-TR" b="1" baseline="0" dirty="0"/>
              <a:t> İkili Ticareti (milyon $)</a:t>
            </a:r>
            <a:endParaRPr lang="tr-TR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İKİLİ!$B$2</c:f>
              <c:strCache>
                <c:ptCount val="1"/>
                <c:pt idx="0">
                  <c:v>İhracat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İKİLİ!$A$3:$A$9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2018 (1-11)</c:v>
                </c:pt>
                <c:pt idx="6">
                  <c:v>2019 (1-11)</c:v>
                </c:pt>
              </c:strCache>
            </c:strRef>
          </c:cat>
          <c:val>
            <c:numRef>
              <c:f>İKİLİ!$B$3:$B$9</c:f>
              <c:numCache>
                <c:formatCode>#,##0</c:formatCode>
                <c:ptCount val="7"/>
                <c:pt idx="0">
                  <c:v>3008.0107280000002</c:v>
                </c:pt>
                <c:pt idx="1">
                  <c:v>2815.5062029999999</c:v>
                </c:pt>
                <c:pt idx="2">
                  <c:v>2671.2491530000002</c:v>
                </c:pt>
                <c:pt idx="3">
                  <c:v>3139.1876729999999</c:v>
                </c:pt>
                <c:pt idx="4">
                  <c:v>3867.039651</c:v>
                </c:pt>
                <c:pt idx="5">
                  <c:v>3574</c:v>
                </c:pt>
                <c:pt idx="6">
                  <c:v>3590.0088850000002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B-46CC-A3AD-42A05CAC9E04}"/>
            </c:ext>
          </c:extLst>
        </c:ser>
        <c:ser>
          <c:idx val="1"/>
          <c:order val="1"/>
          <c:tx>
            <c:strRef>
              <c:f>İKİLİ!$C$2</c:f>
              <c:strCache>
                <c:ptCount val="1"/>
                <c:pt idx="0">
                  <c:v>İthalat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İKİLİ!$A$3:$A$9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2018 (1-11)</c:v>
                </c:pt>
                <c:pt idx="6">
                  <c:v>2019 (1-11)</c:v>
                </c:pt>
              </c:strCache>
            </c:strRef>
          </c:cat>
          <c:val>
            <c:numRef>
              <c:f>İKİLİ!$C$3:$C$9</c:f>
              <c:numCache>
                <c:formatCode>#,##0</c:formatCode>
                <c:ptCount val="7"/>
                <c:pt idx="0">
                  <c:v>3363.2331180000001</c:v>
                </c:pt>
                <c:pt idx="1">
                  <c:v>2598.908347</c:v>
                </c:pt>
                <c:pt idx="2">
                  <c:v>2195.728349</c:v>
                </c:pt>
                <c:pt idx="3">
                  <c:v>2480.1959879999999</c:v>
                </c:pt>
                <c:pt idx="4">
                  <c:v>2447.4711269999998</c:v>
                </c:pt>
                <c:pt idx="5">
                  <c:v>2261</c:v>
                </c:pt>
                <c:pt idx="6">
                  <c:v>2209.436142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B-46CC-A3AD-42A05CAC9E04}"/>
            </c:ext>
          </c:extLst>
        </c:ser>
        <c:ser>
          <c:idx val="2"/>
          <c:order val="2"/>
          <c:tx>
            <c:strRef>
              <c:f>İKİLİ!$D$2</c:f>
              <c:strCache>
                <c:ptCount val="1"/>
                <c:pt idx="0">
                  <c:v>Hacim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İKİLİ!$A$3:$A$9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2018 (1-11)</c:v>
                </c:pt>
                <c:pt idx="6">
                  <c:v>2019 (1-11)</c:v>
                </c:pt>
              </c:strCache>
            </c:strRef>
          </c:cat>
          <c:val>
            <c:numRef>
              <c:f>İKİLİ!$D$3:$D$9</c:f>
              <c:numCache>
                <c:formatCode>#,##0</c:formatCode>
                <c:ptCount val="7"/>
                <c:pt idx="0">
                  <c:v>6371.2438460000003</c:v>
                </c:pt>
                <c:pt idx="1">
                  <c:v>5414.4145499999995</c:v>
                </c:pt>
                <c:pt idx="2">
                  <c:v>4866.9775019999997</c:v>
                </c:pt>
                <c:pt idx="3">
                  <c:v>5619.3836609999998</c:v>
                </c:pt>
                <c:pt idx="4">
                  <c:v>6314.5107779999998</c:v>
                </c:pt>
                <c:pt idx="5">
                  <c:v>5835</c:v>
                </c:pt>
                <c:pt idx="6">
                  <c:v>5799.4450269999998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B-46CC-A3AD-42A05CAC9E04}"/>
            </c:ext>
          </c:extLst>
        </c:ser>
        <c:ser>
          <c:idx val="3"/>
          <c:order val="3"/>
          <c:tx>
            <c:strRef>
              <c:f>İKİLİ!$E$2</c:f>
              <c:strCache>
                <c:ptCount val="1"/>
                <c:pt idx="0">
                  <c:v>Denge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İKİLİ!$A$3:$A$9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2018 (1-11)</c:v>
                </c:pt>
                <c:pt idx="6">
                  <c:v>2019 (1-11)</c:v>
                </c:pt>
              </c:strCache>
            </c:strRef>
          </c:cat>
          <c:val>
            <c:numRef>
              <c:f>İKİLİ!$E$3:$E$9</c:f>
              <c:numCache>
                <c:formatCode>#,##0</c:formatCode>
                <c:ptCount val="7"/>
                <c:pt idx="0">
                  <c:v>-355.2223899999999</c:v>
                </c:pt>
                <c:pt idx="1">
                  <c:v>216.59785599999987</c:v>
                </c:pt>
                <c:pt idx="2">
                  <c:v>475.52080400000023</c:v>
                </c:pt>
                <c:pt idx="3">
                  <c:v>658.99168499999996</c:v>
                </c:pt>
                <c:pt idx="4">
                  <c:v>1419.5685240000003</c:v>
                </c:pt>
                <c:pt idx="5">
                  <c:v>1313</c:v>
                </c:pt>
                <c:pt idx="6">
                  <c:v>1380.5727430000002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B-46CC-A3AD-42A05CAC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4011184"/>
        <c:axId val="454009216"/>
      </c:barChart>
      <c:catAx>
        <c:axId val="45401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54009216"/>
        <c:crosses val="autoZero"/>
        <c:auto val="1"/>
        <c:lblAlgn val="ctr"/>
        <c:lblOffset val="100"/>
        <c:noMultiLvlLbl val="0"/>
      </c:catAx>
      <c:valAx>
        <c:axId val="45400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5401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72DAE6-29AE-44C3-BD44-D848FE71918A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D79CE23-3C35-4BEC-9F57-565E33D2965F}">
      <dgm:prSet phldrT="[Metin]"/>
      <dgm:spPr/>
      <dgm:t>
        <a:bodyPr/>
        <a:lstStyle/>
        <a:p>
          <a:r>
            <a:rPr lang="tr-TR" dirty="0" smtClean="0"/>
            <a:t>332/2014</a:t>
          </a:r>
          <a:endParaRPr lang="tr-TR" dirty="0"/>
        </a:p>
      </dgm:t>
    </dgm:pt>
    <dgm:pt modelId="{40D497C7-D46D-4089-ACBC-388D6DD3217F}" type="parTrans" cxnId="{4EF8BA83-FADA-4AAD-A41B-B9C981522E4C}">
      <dgm:prSet/>
      <dgm:spPr/>
      <dgm:t>
        <a:bodyPr/>
        <a:lstStyle/>
        <a:p>
          <a:endParaRPr lang="tr-TR"/>
        </a:p>
      </dgm:t>
    </dgm:pt>
    <dgm:pt modelId="{409216EA-C1FD-489A-9D06-CE1498C2FD89}" type="sibTrans" cxnId="{4EF8BA83-FADA-4AAD-A41B-B9C981522E4C}">
      <dgm:prSet/>
      <dgm:spPr/>
      <dgm:t>
        <a:bodyPr/>
        <a:lstStyle/>
        <a:p>
          <a:endParaRPr lang="tr-TR"/>
        </a:p>
      </dgm:t>
    </dgm:pt>
    <dgm:pt modelId="{6FEDDD02-3162-4CFF-B48A-00A63DDAC814}">
      <dgm:prSet phldrT="[Metin]"/>
      <dgm:spPr/>
      <dgm:t>
        <a:bodyPr/>
        <a:lstStyle/>
        <a:p>
          <a:r>
            <a:rPr lang="tr-TR" dirty="0" smtClean="0"/>
            <a:t>807/2014</a:t>
          </a:r>
          <a:endParaRPr lang="tr-TR" dirty="0"/>
        </a:p>
      </dgm:t>
    </dgm:pt>
    <dgm:pt modelId="{AF1A99A0-B2D8-4512-9D92-5D3DD389F7F1}" type="parTrans" cxnId="{14B83018-E220-428B-8996-410CEED97E92}">
      <dgm:prSet/>
      <dgm:spPr/>
      <dgm:t>
        <a:bodyPr/>
        <a:lstStyle/>
        <a:p>
          <a:endParaRPr lang="tr-TR"/>
        </a:p>
      </dgm:t>
    </dgm:pt>
    <dgm:pt modelId="{77C53D48-7DAE-4A31-9F90-89645333F17D}" type="sibTrans" cxnId="{14B83018-E220-428B-8996-410CEED97E92}">
      <dgm:prSet/>
      <dgm:spPr/>
      <dgm:t>
        <a:bodyPr/>
        <a:lstStyle/>
        <a:p>
          <a:endParaRPr lang="tr-TR"/>
        </a:p>
      </dgm:t>
    </dgm:pt>
    <dgm:pt modelId="{8EBA49C4-9614-4DE0-BEE5-27F63D6A045C}" type="pres">
      <dgm:prSet presAssocID="{5272DAE6-29AE-44C3-BD44-D848FE71918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A7A6B860-BEAF-4AC7-9B11-2A72D48CF0C0}" type="pres">
      <dgm:prSet presAssocID="{1D79CE23-3C35-4BEC-9F57-565E33D2965F}" presName="composite" presStyleCnt="0"/>
      <dgm:spPr/>
    </dgm:pt>
    <dgm:pt modelId="{F3AECC93-4FD4-4B26-87B5-D5DB09EDCF8F}" type="pres">
      <dgm:prSet presAssocID="{1D79CE23-3C35-4BEC-9F57-565E33D2965F}" presName="LShape" presStyleLbl="alignNode1" presStyleIdx="0" presStyleCnt="3"/>
      <dgm:spPr/>
    </dgm:pt>
    <dgm:pt modelId="{CAD191BE-1089-4E18-8873-8BA187330E9E}" type="pres">
      <dgm:prSet presAssocID="{1D79CE23-3C35-4BEC-9F57-565E33D2965F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8EC5D52-5E04-4EC8-A161-71399FBC2E27}" type="pres">
      <dgm:prSet presAssocID="{1D79CE23-3C35-4BEC-9F57-565E33D2965F}" presName="Triangle" presStyleLbl="alignNode1" presStyleIdx="1" presStyleCnt="3"/>
      <dgm:spPr/>
    </dgm:pt>
    <dgm:pt modelId="{5BE208C1-28ED-4677-A599-421281F68D1D}" type="pres">
      <dgm:prSet presAssocID="{409216EA-C1FD-489A-9D06-CE1498C2FD89}" presName="sibTrans" presStyleCnt="0"/>
      <dgm:spPr/>
    </dgm:pt>
    <dgm:pt modelId="{62098E7B-407A-42A2-BC72-66EB05EDE330}" type="pres">
      <dgm:prSet presAssocID="{409216EA-C1FD-489A-9D06-CE1498C2FD89}" presName="space" presStyleCnt="0"/>
      <dgm:spPr/>
    </dgm:pt>
    <dgm:pt modelId="{BCF9913D-349B-4452-965C-310528A11342}" type="pres">
      <dgm:prSet presAssocID="{6FEDDD02-3162-4CFF-B48A-00A63DDAC814}" presName="composite" presStyleCnt="0"/>
      <dgm:spPr/>
    </dgm:pt>
    <dgm:pt modelId="{4D6D7858-C13C-433F-AB9F-2112377C5EDD}" type="pres">
      <dgm:prSet presAssocID="{6FEDDD02-3162-4CFF-B48A-00A63DDAC814}" presName="LShape" presStyleLbl="alignNode1" presStyleIdx="2" presStyleCnt="3"/>
      <dgm:spPr/>
    </dgm:pt>
    <dgm:pt modelId="{9697DBD6-47D6-4D10-AFC6-3BF17E4269DE}" type="pres">
      <dgm:prSet presAssocID="{6FEDDD02-3162-4CFF-B48A-00A63DDAC814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EF8BA83-FADA-4AAD-A41B-B9C981522E4C}" srcId="{5272DAE6-29AE-44C3-BD44-D848FE71918A}" destId="{1D79CE23-3C35-4BEC-9F57-565E33D2965F}" srcOrd="0" destOrd="0" parTransId="{40D497C7-D46D-4089-ACBC-388D6DD3217F}" sibTransId="{409216EA-C1FD-489A-9D06-CE1498C2FD89}"/>
    <dgm:cxn modelId="{81D2C29F-50E2-4B86-AF0D-01ABF8A47F6D}" type="presOf" srcId="{1D79CE23-3C35-4BEC-9F57-565E33D2965F}" destId="{CAD191BE-1089-4E18-8873-8BA187330E9E}" srcOrd="0" destOrd="0" presId="urn:microsoft.com/office/officeart/2009/3/layout/StepUpProcess"/>
    <dgm:cxn modelId="{F2BE27DB-F026-4CA1-8C8D-580D47DE21DA}" type="presOf" srcId="{6FEDDD02-3162-4CFF-B48A-00A63DDAC814}" destId="{9697DBD6-47D6-4D10-AFC6-3BF17E4269DE}" srcOrd="0" destOrd="0" presId="urn:microsoft.com/office/officeart/2009/3/layout/StepUpProcess"/>
    <dgm:cxn modelId="{5936A7DA-8248-4769-B535-0A61D6CFDBC3}" type="presOf" srcId="{5272DAE6-29AE-44C3-BD44-D848FE71918A}" destId="{8EBA49C4-9614-4DE0-BEE5-27F63D6A045C}" srcOrd="0" destOrd="0" presId="urn:microsoft.com/office/officeart/2009/3/layout/StepUpProcess"/>
    <dgm:cxn modelId="{14B83018-E220-428B-8996-410CEED97E92}" srcId="{5272DAE6-29AE-44C3-BD44-D848FE71918A}" destId="{6FEDDD02-3162-4CFF-B48A-00A63DDAC814}" srcOrd="1" destOrd="0" parTransId="{AF1A99A0-B2D8-4512-9D92-5D3DD389F7F1}" sibTransId="{77C53D48-7DAE-4A31-9F90-89645333F17D}"/>
    <dgm:cxn modelId="{B4BBEE53-1C7E-4136-8DF5-2A66CD347D58}" type="presParOf" srcId="{8EBA49C4-9614-4DE0-BEE5-27F63D6A045C}" destId="{A7A6B860-BEAF-4AC7-9B11-2A72D48CF0C0}" srcOrd="0" destOrd="0" presId="urn:microsoft.com/office/officeart/2009/3/layout/StepUpProcess"/>
    <dgm:cxn modelId="{6119BC1D-1555-4671-9452-C0AB48E1CE39}" type="presParOf" srcId="{A7A6B860-BEAF-4AC7-9B11-2A72D48CF0C0}" destId="{F3AECC93-4FD4-4B26-87B5-D5DB09EDCF8F}" srcOrd="0" destOrd="0" presId="urn:microsoft.com/office/officeart/2009/3/layout/StepUpProcess"/>
    <dgm:cxn modelId="{17CE4424-5D3B-4585-B797-315AAB3FCEE7}" type="presParOf" srcId="{A7A6B860-BEAF-4AC7-9B11-2A72D48CF0C0}" destId="{CAD191BE-1089-4E18-8873-8BA187330E9E}" srcOrd="1" destOrd="0" presId="urn:microsoft.com/office/officeart/2009/3/layout/StepUpProcess"/>
    <dgm:cxn modelId="{6223A162-5C5E-4742-8EF2-781CDD864C34}" type="presParOf" srcId="{A7A6B860-BEAF-4AC7-9B11-2A72D48CF0C0}" destId="{58EC5D52-5E04-4EC8-A161-71399FBC2E27}" srcOrd="2" destOrd="0" presId="urn:microsoft.com/office/officeart/2009/3/layout/StepUpProcess"/>
    <dgm:cxn modelId="{00DF23F4-4804-423B-BB0B-42CC55B4DCBC}" type="presParOf" srcId="{8EBA49C4-9614-4DE0-BEE5-27F63D6A045C}" destId="{5BE208C1-28ED-4677-A599-421281F68D1D}" srcOrd="1" destOrd="0" presId="urn:microsoft.com/office/officeart/2009/3/layout/StepUpProcess"/>
    <dgm:cxn modelId="{BE09A3C5-D3E8-483D-95A3-054B71B0BFCF}" type="presParOf" srcId="{5BE208C1-28ED-4677-A599-421281F68D1D}" destId="{62098E7B-407A-42A2-BC72-66EB05EDE330}" srcOrd="0" destOrd="0" presId="urn:microsoft.com/office/officeart/2009/3/layout/StepUpProcess"/>
    <dgm:cxn modelId="{434707D1-BB63-457A-A2E6-84F18A5572C9}" type="presParOf" srcId="{8EBA49C4-9614-4DE0-BEE5-27F63D6A045C}" destId="{BCF9913D-349B-4452-965C-310528A11342}" srcOrd="2" destOrd="0" presId="urn:microsoft.com/office/officeart/2009/3/layout/StepUpProcess"/>
    <dgm:cxn modelId="{6FE26BC4-B263-4D06-9318-D9873E61B6B4}" type="presParOf" srcId="{BCF9913D-349B-4452-965C-310528A11342}" destId="{4D6D7858-C13C-433F-AB9F-2112377C5EDD}" srcOrd="0" destOrd="0" presId="urn:microsoft.com/office/officeart/2009/3/layout/StepUpProcess"/>
    <dgm:cxn modelId="{141C4915-9D00-4B9C-888E-DA9AD102C5EB}" type="presParOf" srcId="{BCF9913D-349B-4452-965C-310528A11342}" destId="{9697DBD6-47D6-4D10-AFC6-3BF17E4269D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AECC93-4FD4-4B26-87B5-D5DB09EDCF8F}">
      <dsp:nvSpPr>
        <dsp:cNvPr id="0" name=""/>
        <dsp:cNvSpPr/>
      </dsp:nvSpPr>
      <dsp:spPr>
        <a:xfrm rot="5400000">
          <a:off x="533389" y="134517"/>
          <a:ext cx="1087093" cy="18088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191BE-1089-4E18-8873-8BA187330E9E}">
      <dsp:nvSpPr>
        <dsp:cNvPr id="0" name=""/>
        <dsp:cNvSpPr/>
      </dsp:nvSpPr>
      <dsp:spPr>
        <a:xfrm>
          <a:off x="351926" y="674989"/>
          <a:ext cx="1633084" cy="1431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332/2014</a:t>
          </a:r>
          <a:endParaRPr lang="tr-TR" sz="2800" kern="1200" dirty="0"/>
        </a:p>
      </dsp:txBody>
      <dsp:txXfrm>
        <a:off x="351926" y="674989"/>
        <a:ext cx="1633084" cy="1431494"/>
      </dsp:txXfrm>
    </dsp:sp>
    <dsp:sp modelId="{58EC5D52-5E04-4EC8-A161-71399FBC2E27}">
      <dsp:nvSpPr>
        <dsp:cNvPr id="0" name=""/>
        <dsp:cNvSpPr/>
      </dsp:nvSpPr>
      <dsp:spPr>
        <a:xfrm>
          <a:off x="1676882" y="1344"/>
          <a:ext cx="308129" cy="3081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6D7858-C13C-433F-AB9F-2112377C5EDD}">
      <dsp:nvSpPr>
        <dsp:cNvPr id="0" name=""/>
        <dsp:cNvSpPr/>
      </dsp:nvSpPr>
      <dsp:spPr>
        <a:xfrm rot="5400000">
          <a:off x="2532604" y="-360189"/>
          <a:ext cx="1087093" cy="18088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7DBD6-47D6-4D10-AFC6-3BF17E4269DE}">
      <dsp:nvSpPr>
        <dsp:cNvPr id="0" name=""/>
        <dsp:cNvSpPr/>
      </dsp:nvSpPr>
      <dsp:spPr>
        <a:xfrm>
          <a:off x="2351141" y="180281"/>
          <a:ext cx="1633084" cy="1431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807/2014</a:t>
          </a:r>
          <a:endParaRPr lang="tr-TR" sz="2800" kern="1200" dirty="0"/>
        </a:p>
      </dsp:txBody>
      <dsp:txXfrm>
        <a:off x="2351141" y="180281"/>
        <a:ext cx="1633084" cy="1431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3BA78-A123-4E7B-B58F-474AF1FA14B9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64BC4-2789-4DE9-BAA5-6D314AC431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869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AE6BA-F65E-40FD-B4BC-F928B1C46B0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840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AE6BA-F65E-40FD-B4BC-F928B1C46B02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608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AE6BA-F65E-40FD-B4BC-F928B1C46B02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788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AE6BA-F65E-40FD-B4BC-F928B1C46B02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351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AE6BA-F65E-40FD-B4BC-F928B1C46B0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8316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AE6BA-F65E-40FD-B4BC-F928B1C46B02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38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AE6BA-F65E-40FD-B4BC-F928B1C46B02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437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AE6BA-F65E-40FD-B4BC-F928B1C46B02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08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AE6BA-F65E-40FD-B4BC-F928B1C46B02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745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0" y="1"/>
            <a:ext cx="12192000" cy="7651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0" y="858838"/>
            <a:ext cx="12192000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0" y="6524626"/>
            <a:ext cx="12192000" cy="3333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aşlık 1"/>
          <p:cNvSpPr txBox="1">
            <a:spLocks/>
          </p:cNvSpPr>
          <p:nvPr/>
        </p:nvSpPr>
        <p:spPr bwMode="auto">
          <a:xfrm>
            <a:off x="4803459" y="6541154"/>
            <a:ext cx="2610484" cy="25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r-TR" sz="1200" b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İHRACAT GENEL MÜDÜRLÜĞÜ</a:t>
            </a:r>
            <a:endParaRPr lang="tr-TR" sz="1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7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3702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089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832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297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455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08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347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99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498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4919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aşlık Yer Tutucusu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178235FD-DAC5-49B8-918A-57AB6E903E2B}" type="datetimeFigureOut">
              <a:rPr lang="tr-TR" smtClean="0"/>
              <a:t>22.01.2020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CFDB2AF-D1F9-475F-9859-5B8206A91A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688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11" Type="http://schemas.microsoft.com/office/2007/relationships/diagramDrawing" Target="../diagrams/drawing1.xml"/><Relationship Id="rId5" Type="http://schemas.openxmlformats.org/officeDocument/2006/relationships/chart" Target="../charts/chart13.xml"/><Relationship Id="rId10" Type="http://schemas.openxmlformats.org/officeDocument/2006/relationships/diagramColors" Target="../diagrams/colors1.xml"/><Relationship Id="rId4" Type="http://schemas.openxmlformats.org/officeDocument/2006/relationships/chart" Target="../charts/chart12.xml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pt_sunum_format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" y="-16800"/>
            <a:ext cx="12216907" cy="6874800"/>
          </a:xfrm>
          <a:prstGeom prst="rect">
            <a:avLst/>
          </a:prstGeom>
        </p:spPr>
      </p:pic>
      <p:pic>
        <p:nvPicPr>
          <p:cNvPr id="5" name="Picture 4" descr="Untitled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65" y="2406748"/>
            <a:ext cx="4079681" cy="1234015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507970" y="4447310"/>
            <a:ext cx="5885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2">
                    <a:lumMod val="75000"/>
                  </a:schemeClr>
                </a:solidFill>
              </a:rPr>
              <a:t>Hakkı BARUTÇU</a:t>
            </a:r>
          </a:p>
          <a:p>
            <a:pPr algn="ctr"/>
            <a:r>
              <a:rPr lang="tr-TR" b="1" dirty="0" smtClean="0">
                <a:solidFill>
                  <a:schemeClr val="bg2">
                    <a:lumMod val="75000"/>
                  </a:schemeClr>
                </a:solidFill>
              </a:rPr>
              <a:t>Uluslararası Anlaşmalar ve Avrupa Birliği Genel Müdürlüğü</a:t>
            </a:r>
          </a:p>
          <a:p>
            <a:pPr algn="ctr"/>
            <a:r>
              <a:rPr lang="tr-TR" b="1" dirty="0" smtClean="0">
                <a:solidFill>
                  <a:schemeClr val="bg2">
                    <a:lumMod val="75000"/>
                  </a:schemeClr>
                </a:solidFill>
              </a:rPr>
              <a:t>Ticaret Uzmanı</a:t>
            </a:r>
          </a:p>
          <a:p>
            <a:endParaRPr lang="tr-TR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caret Bakanlığı Logo Yatay Kullanım T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8" y="314366"/>
            <a:ext cx="1407660" cy="5847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7178" y="1103448"/>
            <a:ext cx="17827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8605" y="6589411"/>
            <a:ext cx="333079" cy="238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52" dirty="0">
                <a:latin typeface="Myriad Pro"/>
                <a:cs typeface="Myriad Pro"/>
              </a:rPr>
              <a:t>02</a:t>
            </a:r>
            <a:endParaRPr lang="en-US" sz="952" dirty="0">
              <a:latin typeface="Myriad Pro"/>
              <a:cs typeface="Myriad Pro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054" y="6833582"/>
            <a:ext cx="6178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Alt Başlık 4"/>
          <p:cNvSpPr txBox="1">
            <a:spLocks/>
          </p:cNvSpPr>
          <p:nvPr/>
        </p:nvSpPr>
        <p:spPr bwMode="auto">
          <a:xfrm>
            <a:off x="1151121" y="3687164"/>
            <a:ext cx="8856663" cy="20162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İletişim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1508568" y="4372109"/>
            <a:ext cx="379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Bükreş Ticaret Müşavirliği</a:t>
            </a:r>
          </a:p>
          <a:p>
            <a:r>
              <a:rPr lang="tr-TR" b="1" dirty="0" smtClean="0"/>
              <a:t>bukres@ticaret.gov.tr</a:t>
            </a:r>
            <a:endParaRPr lang="tr-TR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6835833" y="4372110"/>
            <a:ext cx="379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Köstence Ticaret Ataşeliği</a:t>
            </a:r>
          </a:p>
          <a:p>
            <a:r>
              <a:rPr lang="tr-TR" b="1" dirty="0" smtClean="0"/>
              <a:t>kostence@ticaret.gov.tr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4724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caret Bakanlığı Logo Yatay Kullanım T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8" y="314366"/>
            <a:ext cx="1407660" cy="5847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7178" y="1103448"/>
            <a:ext cx="17827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8605" y="6589411"/>
            <a:ext cx="333079" cy="238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52" dirty="0">
                <a:latin typeface="Myriad Pro"/>
                <a:cs typeface="Myriad Pro"/>
              </a:rPr>
              <a:t>02</a:t>
            </a:r>
            <a:endParaRPr lang="en-US" sz="952" dirty="0">
              <a:latin typeface="Myriad Pro"/>
              <a:cs typeface="Myriad Pro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054" y="6833582"/>
            <a:ext cx="6178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789" y="491888"/>
            <a:ext cx="3469938" cy="2016414"/>
          </a:xfrm>
          <a:prstGeom prst="rect">
            <a:avLst/>
          </a:prstGeom>
        </p:spPr>
      </p:pic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614844"/>
              </p:ext>
            </p:extLst>
          </p:nvPr>
        </p:nvGraphicFramePr>
        <p:xfrm>
          <a:off x="2244439" y="2552010"/>
          <a:ext cx="8289982" cy="347471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353299">
                  <a:extLst>
                    <a:ext uri="{9D8B030D-6E8A-4147-A177-3AD203B41FA5}">
                      <a16:colId xmlns:a16="http://schemas.microsoft.com/office/drawing/2014/main" val="248359891"/>
                    </a:ext>
                  </a:extLst>
                </a:gridCol>
                <a:gridCol w="745880">
                  <a:extLst>
                    <a:ext uri="{9D8B030D-6E8A-4147-A177-3AD203B41FA5}">
                      <a16:colId xmlns:a16="http://schemas.microsoft.com/office/drawing/2014/main" val="3962404465"/>
                    </a:ext>
                  </a:extLst>
                </a:gridCol>
                <a:gridCol w="671292">
                  <a:extLst>
                    <a:ext uri="{9D8B030D-6E8A-4147-A177-3AD203B41FA5}">
                      <a16:colId xmlns:a16="http://schemas.microsoft.com/office/drawing/2014/main" val="1313027743"/>
                    </a:ext>
                  </a:extLst>
                </a:gridCol>
                <a:gridCol w="596704">
                  <a:extLst>
                    <a:ext uri="{9D8B030D-6E8A-4147-A177-3AD203B41FA5}">
                      <a16:colId xmlns:a16="http://schemas.microsoft.com/office/drawing/2014/main" val="1500772504"/>
                    </a:ext>
                  </a:extLst>
                </a:gridCol>
                <a:gridCol w="969644">
                  <a:extLst>
                    <a:ext uri="{9D8B030D-6E8A-4147-A177-3AD203B41FA5}">
                      <a16:colId xmlns:a16="http://schemas.microsoft.com/office/drawing/2014/main" val="63284009"/>
                    </a:ext>
                  </a:extLst>
                </a:gridCol>
                <a:gridCol w="895056">
                  <a:extLst>
                    <a:ext uri="{9D8B030D-6E8A-4147-A177-3AD203B41FA5}">
                      <a16:colId xmlns:a16="http://schemas.microsoft.com/office/drawing/2014/main" val="2720825823"/>
                    </a:ext>
                  </a:extLst>
                </a:gridCol>
                <a:gridCol w="1118820">
                  <a:extLst>
                    <a:ext uri="{9D8B030D-6E8A-4147-A177-3AD203B41FA5}">
                      <a16:colId xmlns:a16="http://schemas.microsoft.com/office/drawing/2014/main" val="2231310912"/>
                    </a:ext>
                  </a:extLst>
                </a:gridCol>
                <a:gridCol w="820468">
                  <a:extLst>
                    <a:ext uri="{9D8B030D-6E8A-4147-A177-3AD203B41FA5}">
                      <a16:colId xmlns:a16="http://schemas.microsoft.com/office/drawing/2014/main" val="1245893008"/>
                    </a:ext>
                  </a:extLst>
                </a:gridCol>
                <a:gridCol w="1118819">
                  <a:extLst>
                    <a:ext uri="{9D8B030D-6E8A-4147-A177-3AD203B41FA5}">
                      <a16:colId xmlns:a16="http://schemas.microsoft.com/office/drawing/2014/main" val="919830099"/>
                    </a:ext>
                  </a:extLst>
                </a:gridCol>
              </a:tblGrid>
              <a:tr h="727755">
                <a:tc>
                  <a:txBody>
                    <a:bodyPr/>
                    <a:lstStyle/>
                    <a:p>
                      <a:pPr algn="l" fontAlgn="b"/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</a:rPr>
                        <a:t>GSYİH </a:t>
                      </a:r>
                      <a:endParaRPr lang="tr-TR" sz="12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tr-TR" sz="1200" b="1" u="none" strike="noStrike" dirty="0" smtClean="0">
                          <a:effectLst/>
                        </a:rPr>
                        <a:t>(</a:t>
                      </a:r>
                      <a:r>
                        <a:rPr lang="tr-TR" sz="1200" b="1" u="none" strike="noStrike" dirty="0">
                          <a:effectLst/>
                        </a:rPr>
                        <a:t>milyar $)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</a:rPr>
                        <a:t>BÜYÜME (%)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</a:rPr>
                        <a:t>NÜFUS </a:t>
                      </a:r>
                      <a:endParaRPr lang="tr-TR" sz="12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tr-TR" sz="1200" b="1" u="none" strike="noStrike" dirty="0" smtClean="0">
                          <a:effectLst/>
                        </a:rPr>
                        <a:t>(</a:t>
                      </a:r>
                      <a:r>
                        <a:rPr lang="tr-TR" sz="1200" b="1" u="none" strike="noStrike" dirty="0">
                          <a:effectLst/>
                        </a:rPr>
                        <a:t>milyon)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 smtClean="0">
                          <a:effectLst/>
                        </a:rPr>
                        <a:t>İTHALAT</a:t>
                      </a:r>
                    </a:p>
                    <a:p>
                      <a:pPr algn="ctr" fontAlgn="b"/>
                      <a:r>
                        <a:rPr lang="tr-TR" sz="1200" b="1" u="none" strike="noStrike" dirty="0" smtClean="0">
                          <a:effectLst/>
                        </a:rPr>
                        <a:t> </a:t>
                      </a:r>
                      <a:r>
                        <a:rPr lang="tr-TR" sz="1200" b="1" u="none" strike="noStrike" dirty="0">
                          <a:effectLst/>
                        </a:rPr>
                        <a:t>(milyar $)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 smtClean="0">
                          <a:effectLst/>
                        </a:rPr>
                        <a:t>İHRACAT</a:t>
                      </a:r>
                    </a:p>
                    <a:p>
                      <a:pPr algn="ctr" fontAlgn="b"/>
                      <a:r>
                        <a:rPr lang="tr-TR" sz="1200" b="1" u="none" strike="noStrike" dirty="0" smtClean="0">
                          <a:effectLst/>
                        </a:rPr>
                        <a:t>(</a:t>
                      </a:r>
                      <a:r>
                        <a:rPr lang="tr-TR" sz="1200" b="1" u="none" strike="noStrike" dirty="0">
                          <a:effectLst/>
                        </a:rPr>
                        <a:t>milyar $)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</a:rPr>
                        <a:t>TİCARET HACMİ </a:t>
                      </a:r>
                      <a:endParaRPr lang="tr-TR" sz="12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tr-TR" sz="1200" b="1" u="none" strike="noStrike" dirty="0" smtClean="0">
                          <a:effectLst/>
                        </a:rPr>
                        <a:t>(</a:t>
                      </a:r>
                      <a:r>
                        <a:rPr lang="tr-TR" sz="1200" b="1" u="none" strike="noStrike" dirty="0">
                          <a:effectLst/>
                        </a:rPr>
                        <a:t>milyar $)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</a:rPr>
                        <a:t>NET FDI </a:t>
                      </a:r>
                      <a:endParaRPr lang="tr-TR" sz="12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tr-TR" sz="1200" b="1" u="none" strike="noStrike" dirty="0" smtClean="0">
                          <a:effectLst/>
                        </a:rPr>
                        <a:t>(</a:t>
                      </a:r>
                      <a:r>
                        <a:rPr lang="tr-TR" sz="1200" b="1" u="none" strike="noStrike" dirty="0">
                          <a:effectLst/>
                        </a:rPr>
                        <a:t>milyon $)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u="none" strike="noStrike" dirty="0">
                          <a:effectLst/>
                        </a:rPr>
                        <a:t>DB SIRASI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686492"/>
                  </a:ext>
                </a:extLst>
              </a:tr>
              <a:tr h="25085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>
                          <a:effectLst/>
                        </a:rPr>
                        <a:t>ARNAVUTLUK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15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4,1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2,9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5,9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2,9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8,8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1.207,0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82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extLst>
                  <a:ext uri="{0D108BD9-81ED-4DB2-BD59-A6C34878D82A}">
                    <a16:rowId xmlns:a16="http://schemas.microsoft.com/office/drawing/2014/main" val="3784646929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>
                          <a:effectLst/>
                        </a:rPr>
                        <a:t>BOSNA-HERSEK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20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3,6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3,3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11,6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7,2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18,8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485,5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90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extLst>
                  <a:ext uri="{0D108BD9-81ED-4DB2-BD59-A6C34878D82A}">
                    <a16:rowId xmlns:a16="http://schemas.microsoft.com/office/drawing/2014/main" val="1171003382"/>
                  </a:ext>
                </a:extLst>
              </a:tr>
              <a:tr h="25085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>
                          <a:effectLst/>
                        </a:rPr>
                        <a:t>BULGARİSTAN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65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3,1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7,0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37,9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33,3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71,2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2.579,9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61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extLst>
                  <a:ext uri="{0D108BD9-81ED-4DB2-BD59-A6C34878D82A}">
                    <a16:rowId xmlns:a16="http://schemas.microsoft.com/office/drawing/2014/main" val="1106810089"/>
                  </a:ext>
                </a:extLst>
              </a:tr>
              <a:tr h="25085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>
                          <a:effectLst/>
                        </a:rPr>
                        <a:t>HIRVATİSTAN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61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2,6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4,1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28,1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17,2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45,3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1.284,4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51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extLst>
                  <a:ext uri="{0D108BD9-81ED-4DB2-BD59-A6C34878D82A}">
                    <a16:rowId xmlns:a16="http://schemas.microsoft.com/office/drawing/2014/main" val="2088502399"/>
                  </a:ext>
                </a:extLst>
              </a:tr>
              <a:tr h="25085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>
                          <a:effectLst/>
                        </a:rPr>
                        <a:t>KOSOVA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8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3,8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1,8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-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-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-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240,1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57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extLst>
                  <a:ext uri="{0D108BD9-81ED-4DB2-BD59-A6C34878D82A}">
                    <a16:rowId xmlns:a16="http://schemas.microsoft.com/office/drawing/2014/main" val="3238725516"/>
                  </a:ext>
                </a:extLst>
              </a:tr>
              <a:tr h="25085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>
                          <a:effectLst/>
                        </a:rPr>
                        <a:t>KARADAĞ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5,1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0,6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3,0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0,4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3,4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485,6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50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extLst>
                  <a:ext uri="{0D108BD9-81ED-4DB2-BD59-A6C34878D82A}">
                    <a16:rowId xmlns:a16="http://schemas.microsoft.com/office/drawing/2014/main" val="3062387772"/>
                  </a:ext>
                </a:extLst>
              </a:tr>
              <a:tr h="25085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>
                          <a:effectLst/>
                        </a:rPr>
                        <a:t>MAKEDONYA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13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2,7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2,1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9,1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6,9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16,0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674,5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17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extLst>
                  <a:ext uri="{0D108BD9-81ED-4DB2-BD59-A6C34878D82A}">
                    <a16:rowId xmlns:a16="http://schemas.microsoft.com/office/drawing/2014/main" val="2606286925"/>
                  </a:ext>
                </a:extLst>
              </a:tr>
              <a:tr h="250851">
                <a:tc>
                  <a:txBody>
                    <a:bodyPr/>
                    <a:lstStyle/>
                    <a:p>
                      <a:pPr algn="l" fontAlgn="b"/>
                      <a:r>
                        <a:rPr lang="tr-TR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ROMANYA</a:t>
                      </a:r>
                      <a:endParaRPr lang="tr-TR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300" b="1" u="none" strike="noStrike">
                          <a:solidFill>
                            <a:srgbClr val="FF0000"/>
                          </a:solidFill>
                          <a:effectLst/>
                        </a:rPr>
                        <a:t>240</a:t>
                      </a:r>
                      <a:endParaRPr lang="tr-TR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4,0</a:t>
                      </a:r>
                      <a:endParaRPr lang="tr-TR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19,5</a:t>
                      </a:r>
                      <a:endParaRPr lang="tr-TR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97,9</a:t>
                      </a:r>
                      <a:endParaRPr lang="tr-TR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79,7</a:t>
                      </a:r>
                      <a:endParaRPr lang="tr-TR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177,6</a:t>
                      </a:r>
                      <a:endParaRPr lang="tr-TR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6.882,0</a:t>
                      </a:r>
                      <a:endParaRPr lang="tr-TR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tr-TR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extLst>
                  <a:ext uri="{0D108BD9-81ED-4DB2-BD59-A6C34878D82A}">
                    <a16:rowId xmlns:a16="http://schemas.microsoft.com/office/drawing/2014/main" val="681534984"/>
                  </a:ext>
                </a:extLst>
              </a:tr>
              <a:tr h="25085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>
                          <a:effectLst/>
                        </a:rPr>
                        <a:t>SIRBİSTAN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51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4,4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7,0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25,9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19,2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45,1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4.107,3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44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extLst>
                  <a:ext uri="{0D108BD9-81ED-4DB2-BD59-A6C34878D82A}">
                    <a16:rowId xmlns:a16="http://schemas.microsoft.com/office/drawing/2014/main" val="3658463213"/>
                  </a:ext>
                </a:extLst>
              </a:tr>
              <a:tr h="25085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>
                          <a:effectLst/>
                        </a:rPr>
                        <a:t>SLOVENYA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54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4,1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2,1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36,3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36,5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72,8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>
                          <a:effectLst/>
                        </a:rPr>
                        <a:t>1.523,9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effectLst/>
                        </a:rPr>
                        <a:t>37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0" marR="9510" marT="9510" marB="0" anchor="b"/>
                </a:tc>
                <a:extLst>
                  <a:ext uri="{0D108BD9-81ED-4DB2-BD59-A6C34878D82A}">
                    <a16:rowId xmlns:a16="http://schemas.microsoft.com/office/drawing/2014/main" val="139000938"/>
                  </a:ext>
                </a:extLst>
              </a:tr>
            </a:tbl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2244439" y="6026728"/>
            <a:ext cx="285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tx2"/>
                </a:solidFill>
              </a:rPr>
              <a:t>Kaynak: Dünya Bankası</a:t>
            </a:r>
            <a:endParaRPr lang="tr-TR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caret Bakanlığı Logo Yatay Kullanım T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8" y="314366"/>
            <a:ext cx="1407660" cy="5847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7178" y="1103448"/>
            <a:ext cx="17827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8605" y="6589411"/>
            <a:ext cx="333079" cy="238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52" dirty="0">
                <a:latin typeface="Myriad Pro"/>
                <a:cs typeface="Myriad Pro"/>
              </a:rPr>
              <a:t>02</a:t>
            </a:r>
            <a:endParaRPr lang="en-US" sz="952" dirty="0">
              <a:latin typeface="Myriad Pro"/>
              <a:cs typeface="Myriad Pro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054" y="6833582"/>
            <a:ext cx="6178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afi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468705"/>
              </p:ext>
            </p:extLst>
          </p:nvPr>
        </p:nvGraphicFramePr>
        <p:xfrm>
          <a:off x="575144" y="1212753"/>
          <a:ext cx="477825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fik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417535"/>
              </p:ext>
            </p:extLst>
          </p:nvPr>
        </p:nvGraphicFramePr>
        <p:xfrm>
          <a:off x="6492241" y="3995351"/>
          <a:ext cx="5062938" cy="2402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fik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89706"/>
              </p:ext>
            </p:extLst>
          </p:nvPr>
        </p:nvGraphicFramePr>
        <p:xfrm>
          <a:off x="6492240" y="1195222"/>
          <a:ext cx="4677983" cy="2643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afik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792257"/>
              </p:ext>
            </p:extLst>
          </p:nvPr>
        </p:nvGraphicFramePr>
        <p:xfrm>
          <a:off x="741684" y="3955953"/>
          <a:ext cx="5498455" cy="230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Metin kutusu 10"/>
          <p:cNvSpPr txBox="1"/>
          <p:nvPr/>
        </p:nvSpPr>
        <p:spPr>
          <a:xfrm>
            <a:off x="741684" y="6147690"/>
            <a:ext cx="285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tx2"/>
                </a:solidFill>
              </a:rPr>
              <a:t>Kaynak: Romanya İstatistik Kurumu</a:t>
            </a:r>
            <a:endParaRPr lang="tr-TR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caret Bakanlığı Logo Yatay Kullanım T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8" y="314366"/>
            <a:ext cx="1407660" cy="5847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7178" y="1103448"/>
            <a:ext cx="17827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54" y="6833582"/>
            <a:ext cx="6178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Grafi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414582"/>
              </p:ext>
            </p:extLst>
          </p:nvPr>
        </p:nvGraphicFramePr>
        <p:xfrm>
          <a:off x="5237018" y="899070"/>
          <a:ext cx="6608618" cy="2583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ik 9">
            <a:extLst>
              <a:ext uri="{FF2B5EF4-FFF2-40B4-BE49-F238E27FC236}">
                <a16:creationId xmlns:a16="http://schemas.microsoft.com/office/drawing/2014/main" id="{86588288-33C6-47E2-BD33-919A45DA5D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79759"/>
              </p:ext>
            </p:extLst>
          </p:nvPr>
        </p:nvGraphicFramePr>
        <p:xfrm>
          <a:off x="19389" y="1463365"/>
          <a:ext cx="4761139" cy="2510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ik 10">
            <a:extLst>
              <a:ext uri="{FF2B5EF4-FFF2-40B4-BE49-F238E27FC236}">
                <a16:creationId xmlns:a16="http://schemas.microsoft.com/office/drawing/2014/main" id="{A9C7461A-F5D0-44E6-B89B-63EB27C27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201132"/>
              </p:ext>
            </p:extLst>
          </p:nvPr>
        </p:nvGraphicFramePr>
        <p:xfrm>
          <a:off x="135126" y="4121286"/>
          <a:ext cx="4529663" cy="232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Grafik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812095"/>
              </p:ext>
            </p:extLst>
          </p:nvPr>
        </p:nvGraphicFramePr>
        <p:xfrm>
          <a:off x="5971307" y="3594449"/>
          <a:ext cx="4727171" cy="284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Metin kutusu 12"/>
          <p:cNvSpPr txBox="1"/>
          <p:nvPr/>
        </p:nvSpPr>
        <p:spPr>
          <a:xfrm>
            <a:off x="135126" y="6360570"/>
            <a:ext cx="3630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tx2"/>
                </a:solidFill>
              </a:rPr>
              <a:t>Kaynak: Romanya İstatistik Kurumu/</a:t>
            </a:r>
            <a:r>
              <a:rPr lang="tr-TR" sz="1200" b="1" dirty="0" err="1" smtClean="0">
                <a:solidFill>
                  <a:schemeClr val="tx2"/>
                </a:solidFill>
              </a:rPr>
              <a:t>Trademap</a:t>
            </a:r>
            <a:endParaRPr lang="tr-TR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caret Bakanlığı Logo Yatay Kullanım T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8" y="314366"/>
            <a:ext cx="1407660" cy="5847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7178" y="1103448"/>
            <a:ext cx="17827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54" y="6833582"/>
            <a:ext cx="6178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afi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1560666"/>
              </p:ext>
            </p:extLst>
          </p:nvPr>
        </p:nvGraphicFramePr>
        <p:xfrm>
          <a:off x="3291839" y="1054215"/>
          <a:ext cx="6500553" cy="2535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i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400861"/>
              </p:ext>
            </p:extLst>
          </p:nvPr>
        </p:nvGraphicFramePr>
        <p:xfrm>
          <a:off x="575144" y="354036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i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8895644"/>
              </p:ext>
            </p:extLst>
          </p:nvPr>
        </p:nvGraphicFramePr>
        <p:xfrm>
          <a:off x="7148907" y="37324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Metin kutusu 10"/>
          <p:cNvSpPr txBox="1"/>
          <p:nvPr/>
        </p:nvSpPr>
        <p:spPr>
          <a:xfrm>
            <a:off x="440576" y="6145062"/>
            <a:ext cx="285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tx2"/>
                </a:solidFill>
              </a:rPr>
              <a:t>Kaynak: TÜİK</a:t>
            </a:r>
            <a:endParaRPr lang="tr-TR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0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caret Bakanlığı Logo Yatay Kullanım T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8" y="314366"/>
            <a:ext cx="1407660" cy="5847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7178" y="1103448"/>
            <a:ext cx="17827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8605" y="6589411"/>
            <a:ext cx="333079" cy="238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52" dirty="0">
                <a:latin typeface="Myriad Pro"/>
                <a:cs typeface="Myriad Pro"/>
              </a:rPr>
              <a:t>02</a:t>
            </a:r>
            <a:endParaRPr lang="en-US" sz="952" dirty="0">
              <a:latin typeface="Myriad Pro"/>
              <a:cs typeface="Myriad Pro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054" y="6833582"/>
            <a:ext cx="6178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afi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4193910"/>
              </p:ext>
            </p:extLst>
          </p:nvPr>
        </p:nvGraphicFramePr>
        <p:xfrm>
          <a:off x="741684" y="1333550"/>
          <a:ext cx="4728091" cy="241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fik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396177"/>
              </p:ext>
            </p:extLst>
          </p:nvPr>
        </p:nvGraphicFramePr>
        <p:xfrm>
          <a:off x="6179127" y="1230821"/>
          <a:ext cx="458108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fik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355210"/>
              </p:ext>
            </p:extLst>
          </p:nvPr>
        </p:nvGraphicFramePr>
        <p:xfrm>
          <a:off x="741684" y="3940844"/>
          <a:ext cx="4876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4290685311"/>
              </p:ext>
            </p:extLst>
          </p:nvPr>
        </p:nvGraphicFramePr>
        <p:xfrm>
          <a:off x="6749585" y="4482214"/>
          <a:ext cx="4156713" cy="2107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Metin kutusu 12"/>
          <p:cNvSpPr txBox="1"/>
          <p:nvPr/>
        </p:nvSpPr>
        <p:spPr>
          <a:xfrm>
            <a:off x="9734207" y="6407045"/>
            <a:ext cx="285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tx2"/>
                </a:solidFill>
              </a:rPr>
              <a:t>Kaynak: Romanya Merkez Bankası</a:t>
            </a:r>
            <a:endParaRPr lang="tr-TR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2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caret Bakanlığı Logo Yatay Kullanım T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8" y="314366"/>
            <a:ext cx="1407660" cy="5847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7178" y="1103448"/>
            <a:ext cx="17827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8605" y="6589411"/>
            <a:ext cx="333079" cy="238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52" dirty="0">
                <a:latin typeface="Myriad Pro"/>
                <a:cs typeface="Myriad Pro"/>
              </a:rPr>
              <a:t>02</a:t>
            </a:r>
            <a:endParaRPr lang="en-US" sz="952" dirty="0">
              <a:latin typeface="Myriad Pro"/>
              <a:cs typeface="Myriad Pro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054" y="6833582"/>
            <a:ext cx="6178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851289"/>
              </p:ext>
            </p:extLst>
          </p:nvPr>
        </p:nvGraphicFramePr>
        <p:xfrm>
          <a:off x="2603262" y="1532908"/>
          <a:ext cx="7416825" cy="42484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1729">
                  <a:extLst>
                    <a:ext uri="{9D8B030D-6E8A-4147-A177-3AD203B41FA5}">
                      <a16:colId xmlns:a16="http://schemas.microsoft.com/office/drawing/2014/main" val="2972976829"/>
                    </a:ext>
                  </a:extLst>
                </a:gridCol>
                <a:gridCol w="2472548">
                  <a:extLst>
                    <a:ext uri="{9D8B030D-6E8A-4147-A177-3AD203B41FA5}">
                      <a16:colId xmlns:a16="http://schemas.microsoft.com/office/drawing/2014/main" val="1873655535"/>
                    </a:ext>
                  </a:extLst>
                </a:gridCol>
                <a:gridCol w="2472548">
                  <a:extLst>
                    <a:ext uri="{9D8B030D-6E8A-4147-A177-3AD203B41FA5}">
                      <a16:colId xmlns:a16="http://schemas.microsoft.com/office/drawing/2014/main" val="3192783195"/>
                    </a:ext>
                  </a:extLst>
                </a:gridCol>
              </a:tblGrid>
              <a:tr h="24379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Potansiyel Sektör</a:t>
                      </a:r>
                      <a:endParaRPr lang="tr-TR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Pazara Giriş Yöntemi</a:t>
                      </a:r>
                      <a:endParaRPr lang="tr-TR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Araçlar</a:t>
                      </a:r>
                      <a:endParaRPr lang="tr-TR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3650654"/>
                  </a:ext>
                </a:extLst>
              </a:tr>
              <a:tr h="2177408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-Demir-Çelik ve Demir Çelikten Ürünler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-İnşaat Malzemeleri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-Makine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-Kimya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-Oto Ana Sanayi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-Tekstil Yan Sanayi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-Ambalaj</a:t>
                      </a:r>
                      <a:endParaRPr lang="tr-TR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 </a:t>
                      </a:r>
                      <a:endParaRPr lang="tr-TR" sz="1050" dirty="0">
                        <a:effectLst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 </a:t>
                      </a:r>
                      <a:endParaRPr lang="tr-TR" sz="1050" dirty="0">
                        <a:effectLst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 </a:t>
                      </a:r>
                      <a:endParaRPr lang="tr-TR" sz="1050" dirty="0">
                        <a:effectLst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 </a:t>
                      </a:r>
                      <a:endParaRPr lang="tr-TR" sz="1050" dirty="0">
                        <a:effectLst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Doğrudan İhracat</a:t>
                      </a:r>
                      <a:endParaRPr lang="tr-TR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-Romanya’da düzenlenen fuarlara katılım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-Ticaret heyetlerine katılım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-Alım heyetleri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-Distribütör ağı oluşturmak</a:t>
                      </a:r>
                      <a:endParaRPr lang="tr-TR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3589181"/>
                  </a:ext>
                </a:extLst>
              </a:tr>
              <a:tr h="81361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-Hazır Giyim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-Kozmetik ve Temizlik Ürünleri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-Mobilya</a:t>
                      </a:r>
                      <a:endParaRPr lang="tr-TR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Doğrudan İhracat</a:t>
                      </a:r>
                      <a:endParaRPr lang="tr-TR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-AVM’ler kanalıyla mağazalaşmak</a:t>
                      </a:r>
                      <a:endParaRPr lang="tr-TR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9521148"/>
                  </a:ext>
                </a:extLst>
              </a:tr>
              <a:tr h="101366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05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-Oto Yan Sanayi</a:t>
                      </a:r>
                      <a:endParaRPr lang="tr-TR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050">
                        <a:effectLst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Montaj</a:t>
                      </a:r>
                      <a:endParaRPr lang="tr-TR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Üretici firma ile imzalanacak sözleşme kapsamında montajın Romanya’da gerçekleştirilmesi</a:t>
                      </a:r>
                      <a:endParaRPr lang="tr-TR" sz="1050" dirty="0">
                        <a:effectLst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 </a:t>
                      </a:r>
                      <a:endParaRPr lang="tr-TR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030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1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si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401" y="309558"/>
            <a:ext cx="8014089" cy="507578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83" y="2414892"/>
            <a:ext cx="1117401" cy="1117401"/>
          </a:xfrm>
          <a:prstGeom prst="rect">
            <a:avLst/>
          </a:prstGeom>
        </p:spPr>
      </p:pic>
      <p:pic>
        <p:nvPicPr>
          <p:cNvPr id="6" name="Picture 5" descr="Ticaret Bakanlığı Logo Yatay Kullanım T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8" y="314366"/>
            <a:ext cx="1407660" cy="5847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7178" y="1103448"/>
            <a:ext cx="17827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54" y="6833582"/>
            <a:ext cx="6178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44" y="1526919"/>
            <a:ext cx="784584" cy="79513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700" y="4104912"/>
            <a:ext cx="1625701" cy="52680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177" y="2629940"/>
            <a:ext cx="690374" cy="68730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5183" y="1615261"/>
            <a:ext cx="882617" cy="70679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083" y="3956189"/>
            <a:ext cx="1041516" cy="59615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789" y="5385340"/>
            <a:ext cx="2384808" cy="1343061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69023" y="5385340"/>
            <a:ext cx="2563556" cy="1395396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1452" y="5391650"/>
            <a:ext cx="2990850" cy="1389086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8720" y="5399611"/>
            <a:ext cx="329565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8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caret Bakanlığı Logo Yatay Kullanım T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8" y="314366"/>
            <a:ext cx="1407660" cy="5847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7178" y="1103448"/>
            <a:ext cx="17827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8605" y="6589411"/>
            <a:ext cx="333079" cy="238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52" dirty="0">
                <a:latin typeface="Myriad Pro"/>
                <a:cs typeface="Myriad Pro"/>
              </a:rPr>
              <a:t>02</a:t>
            </a:r>
            <a:endParaRPr lang="en-US" sz="952" dirty="0">
              <a:latin typeface="Myriad Pro"/>
              <a:cs typeface="Myriad Pro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054" y="6833582"/>
            <a:ext cx="6178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85" y="2579079"/>
            <a:ext cx="839587" cy="83958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85" y="1463959"/>
            <a:ext cx="839587" cy="83958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85" y="3834636"/>
            <a:ext cx="1104311" cy="44121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084" y="4584391"/>
            <a:ext cx="800357" cy="800357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910" y="5693287"/>
            <a:ext cx="696703" cy="706075"/>
          </a:xfrm>
          <a:prstGeom prst="rect">
            <a:avLst/>
          </a:prstGeom>
        </p:spPr>
      </p:pic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413158"/>
              </p:ext>
            </p:extLst>
          </p:nvPr>
        </p:nvGraphicFramePr>
        <p:xfrm>
          <a:off x="3145904" y="1929101"/>
          <a:ext cx="8267470" cy="3441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3735">
                  <a:extLst>
                    <a:ext uri="{9D8B030D-6E8A-4147-A177-3AD203B41FA5}">
                      <a16:colId xmlns:a16="http://schemas.microsoft.com/office/drawing/2014/main" val="143335248"/>
                    </a:ext>
                  </a:extLst>
                </a:gridCol>
                <a:gridCol w="4133735">
                  <a:extLst>
                    <a:ext uri="{9D8B030D-6E8A-4147-A177-3AD203B41FA5}">
                      <a16:colId xmlns:a16="http://schemas.microsoft.com/office/drawing/2014/main" val="1973726280"/>
                    </a:ext>
                  </a:extLst>
                </a:gridCol>
              </a:tblGrid>
              <a:tr h="573553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Kurum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Web Sayfası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274759"/>
                  </a:ext>
                </a:extLst>
              </a:tr>
              <a:tr h="573553">
                <a:tc>
                  <a:txBody>
                    <a:bodyPr/>
                    <a:lstStyle/>
                    <a:p>
                      <a:r>
                        <a:rPr lang="tr-TR" dirty="0" smtClean="0"/>
                        <a:t>Romanya Yatırım Ajansı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www.investromania.gov.ro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440549"/>
                  </a:ext>
                </a:extLst>
              </a:tr>
              <a:tr h="573553">
                <a:tc>
                  <a:txBody>
                    <a:bodyPr/>
                    <a:lstStyle/>
                    <a:p>
                      <a:r>
                        <a:rPr lang="tr-TR" dirty="0" smtClean="0"/>
                        <a:t>Ticaret</a:t>
                      </a:r>
                      <a:r>
                        <a:rPr lang="tr-TR" baseline="0" dirty="0" smtClean="0"/>
                        <a:t> Sicil Müdürlüğü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www.onrc.ro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171737"/>
                  </a:ext>
                </a:extLst>
              </a:tr>
              <a:tr h="573553">
                <a:tc>
                  <a:txBody>
                    <a:bodyPr/>
                    <a:lstStyle/>
                    <a:p>
                      <a:r>
                        <a:rPr lang="tr-TR" dirty="0" smtClean="0"/>
                        <a:t>Elektronik Kamu İhale Sistemi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https://sicap-prod.e-licitatie.ro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008572"/>
                  </a:ext>
                </a:extLst>
              </a:tr>
              <a:tr h="573553">
                <a:tc>
                  <a:txBody>
                    <a:bodyPr/>
                    <a:lstStyle/>
                    <a:p>
                      <a:r>
                        <a:rPr lang="tr-TR" dirty="0" smtClean="0"/>
                        <a:t>Romanya Fuarcılık</a:t>
                      </a:r>
                      <a:r>
                        <a:rPr lang="tr-TR" baseline="0" dirty="0" smtClean="0"/>
                        <a:t> Şirketi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www.romexpo.ro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129743"/>
                  </a:ext>
                </a:extLst>
              </a:tr>
              <a:tr h="573553">
                <a:tc>
                  <a:txBody>
                    <a:bodyPr/>
                    <a:lstStyle/>
                    <a:p>
                      <a:r>
                        <a:rPr lang="tr-TR" dirty="0" smtClean="0"/>
                        <a:t>Romanya Merkez Bankası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www.bnr.ro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09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9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357</Words>
  <Application>Microsoft Office PowerPoint</Application>
  <PresentationFormat>Geniş ekran</PresentationFormat>
  <Paragraphs>192</Paragraphs>
  <Slides>10</Slides>
  <Notes>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6" baseType="lpstr">
      <vt:lpstr>Arial</vt:lpstr>
      <vt:lpstr>Calibri</vt:lpstr>
      <vt:lpstr>Myriad Pro</vt:lpstr>
      <vt:lpstr>Tahoma</vt:lpstr>
      <vt:lpstr>Times New Roman</vt:lpstr>
      <vt:lpstr>1_Ofis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T.C. Gümrük ve Ticaret Bakanlığı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Hasan BAŞTAŞ</dc:creator>
  <cp:lastModifiedBy>Evren Subaşı</cp:lastModifiedBy>
  <cp:revision>35</cp:revision>
  <cp:lastPrinted>2019-12-04T11:54:21Z</cp:lastPrinted>
  <dcterms:created xsi:type="dcterms:W3CDTF">2019-12-04T11:32:46Z</dcterms:created>
  <dcterms:modified xsi:type="dcterms:W3CDTF">2020-01-22T09:19:27Z</dcterms:modified>
</cp:coreProperties>
</file>