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876" r:id="rId1"/>
  </p:sldMasterIdLst>
  <p:notesMasterIdLst>
    <p:notesMasterId r:id="rId23"/>
  </p:notesMasterIdLst>
  <p:handoutMasterIdLst>
    <p:handoutMasterId r:id="rId24"/>
  </p:handoutMasterIdLst>
  <p:sldIdLst>
    <p:sldId id="256" r:id="rId2"/>
    <p:sldId id="331" r:id="rId3"/>
    <p:sldId id="258" r:id="rId4"/>
    <p:sldId id="332" r:id="rId5"/>
    <p:sldId id="308" r:id="rId6"/>
    <p:sldId id="333" r:id="rId7"/>
    <p:sldId id="309" r:id="rId8"/>
    <p:sldId id="326" r:id="rId9"/>
    <p:sldId id="310" r:id="rId10"/>
    <p:sldId id="334" r:id="rId11"/>
    <p:sldId id="311" r:id="rId12"/>
    <p:sldId id="322" r:id="rId13"/>
    <p:sldId id="327" r:id="rId14"/>
    <p:sldId id="335" r:id="rId15"/>
    <p:sldId id="328" r:id="rId16"/>
    <p:sldId id="323" r:id="rId17"/>
    <p:sldId id="336" r:id="rId18"/>
    <p:sldId id="324" r:id="rId19"/>
    <p:sldId id="337" r:id="rId20"/>
    <p:sldId id="325" r:id="rId21"/>
    <p:sldId id="338" r:id="rId22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Amir Alexander Fouad" initials="AAF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76344" autoAdjust="0"/>
  </p:normalViewPr>
  <p:slideViewPr>
    <p:cSldViewPr>
      <p:cViewPr>
        <p:scale>
          <a:sx n="50" d="100"/>
          <a:sy n="50" d="100"/>
        </p:scale>
        <p:origin x="-1738" y="-11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7" d="100"/>
          <a:sy n="87" d="100"/>
        </p:scale>
        <p:origin x="-3780" y="-78"/>
      </p:cViewPr>
      <p:guideLst>
        <p:guide orient="horz" pos="3128"/>
        <p:guide pos="214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wb418554\AppData\Local\Temp\notes53F367\Figure%2020a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wb418554\AppData\Local\Temp\notes53F367\Figure%2020b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2"/>
            </a:solidFill>
          </c:spPr>
          <c:invertIfNegative val="0"/>
          <c:cat>
            <c:strRef>
              <c:f>Sheet1!$A$2:$A$5</c:f>
              <c:strCache>
                <c:ptCount val="4"/>
                <c:pt idx="0">
                  <c:v>i)</c:v>
                </c:pt>
                <c:pt idx="1">
                  <c:v>ii)</c:v>
                </c:pt>
                <c:pt idx="2">
                  <c:v>iii)</c:v>
                </c:pt>
                <c:pt idx="3">
                  <c:v>iv)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72.260000000000005</c:v>
                </c:pt>
                <c:pt idx="1">
                  <c:v>292.18</c:v>
                </c:pt>
                <c:pt idx="2">
                  <c:v>842.79</c:v>
                </c:pt>
                <c:pt idx="3">
                  <c:v>499.89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41292672"/>
        <c:axId val="151044096"/>
      </c:barChart>
      <c:catAx>
        <c:axId val="141292672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lang="tr-TR" noProof="0"/>
                </a:pPr>
                <a:r>
                  <a:rPr lang="tr-TR" sz="1000" b="0" i="0" baseline="0" noProof="0" dirty="0" smtClean="0">
                    <a:effectLst/>
                  </a:rPr>
                  <a:t>GB’nin temel tarımı da içerecek şekilde genişletilmesinin simülasyonları</a:t>
                </a:r>
                <a:endParaRPr lang="tr-TR" sz="1000" noProof="0" dirty="0">
                  <a:effectLst/>
                </a:endParaRPr>
              </a:p>
            </c:rich>
          </c:tx>
          <c:layout/>
          <c:overlay val="0"/>
        </c:title>
        <c:majorTickMark val="out"/>
        <c:minorTickMark val="none"/>
        <c:tickLblPos val="nextTo"/>
        <c:crossAx val="151044096"/>
        <c:crosses val="autoZero"/>
        <c:auto val="1"/>
        <c:lblAlgn val="ctr"/>
        <c:lblOffset val="100"/>
        <c:noMultiLvlLbl val="0"/>
      </c:catAx>
      <c:valAx>
        <c:axId val="151044096"/>
        <c:scaling>
          <c:orientation val="minMax"/>
          <c:max val="900"/>
          <c:min val="0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 b="0" dirty="0" err="1" smtClean="0"/>
                  <a:t>Milyon</a:t>
                </a:r>
                <a:r>
                  <a:rPr lang="en-US" b="0" dirty="0" smtClean="0"/>
                  <a:t> ABD$</a:t>
                </a:r>
                <a:endParaRPr lang="en-US" b="0" dirty="0"/>
              </a:p>
            </c:rich>
          </c:tx>
          <c:layout>
            <c:manualLayout>
              <c:xMode val="edge"/>
              <c:yMode val="edge"/>
              <c:x val="9.6153846153846194E-3"/>
              <c:y val="0.22133457239770801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crossAx val="141292672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4">
                <a:lumMod val="75000"/>
              </a:schemeClr>
            </a:solidFill>
          </c:spPr>
          <c:invertIfNegative val="0"/>
          <c:cat>
            <c:strRef>
              <c:f>Sheet1!$A$2:$A$5</c:f>
              <c:strCache>
                <c:ptCount val="4"/>
                <c:pt idx="0">
                  <c:v>i)</c:v>
                </c:pt>
                <c:pt idx="1">
                  <c:v>ii)</c:v>
                </c:pt>
                <c:pt idx="2">
                  <c:v>iii)</c:v>
                </c:pt>
                <c:pt idx="3">
                  <c:v>iv)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169.98</c:v>
                </c:pt>
                <c:pt idx="1">
                  <c:v>146.58000000000001</c:v>
                </c:pt>
                <c:pt idx="2">
                  <c:v>145.78</c:v>
                </c:pt>
                <c:pt idx="3">
                  <c:v>399.3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60971008"/>
        <c:axId val="160981376"/>
      </c:barChart>
      <c:catAx>
        <c:axId val="160971008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lang="tr-TR" noProof="0"/>
                </a:pPr>
                <a:r>
                  <a:rPr lang="tr-TR" sz="1000" b="0" i="0" baseline="0" noProof="0" dirty="0" smtClean="0">
                    <a:effectLst/>
                    <a:latin typeface="+mn-lt"/>
                  </a:rPr>
                  <a:t>GB’nin temel tarımı da içerecek şekilde genişletilmesinin simülasyonları</a:t>
                </a:r>
                <a:endParaRPr lang="tr-TR" sz="1000" noProof="0" dirty="0">
                  <a:effectLst/>
                  <a:latin typeface="+mn-lt"/>
                </a:endParaRPr>
              </a:p>
            </c:rich>
          </c:tx>
          <c:layout/>
          <c:overlay val="0"/>
        </c:title>
        <c:majorTickMark val="out"/>
        <c:minorTickMark val="none"/>
        <c:tickLblPos val="nextTo"/>
        <c:crossAx val="160981376"/>
        <c:crosses val="autoZero"/>
        <c:auto val="1"/>
        <c:lblAlgn val="ctr"/>
        <c:lblOffset val="100"/>
        <c:noMultiLvlLbl val="0"/>
      </c:catAx>
      <c:valAx>
        <c:axId val="160981376"/>
        <c:scaling>
          <c:orientation val="minMax"/>
          <c:max val="900"/>
          <c:min val="0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 sz="1000" b="0" i="0" baseline="0" dirty="0" err="1" smtClean="0">
                    <a:effectLst/>
                  </a:rPr>
                  <a:t>Milyon</a:t>
                </a:r>
                <a:r>
                  <a:rPr lang="en-US" sz="1000" b="0" i="0" baseline="0" dirty="0" smtClean="0">
                    <a:effectLst/>
                  </a:rPr>
                  <a:t> ABD$</a:t>
                </a:r>
                <a:endParaRPr lang="en-US" sz="1000" dirty="0">
                  <a:effectLst/>
                </a:endParaRPr>
              </a:p>
            </c:rich>
          </c:tx>
          <c:layout>
            <c:manualLayout>
              <c:xMode val="edge"/>
              <c:yMode val="edge"/>
              <c:x val="9.5309473111221399E-3"/>
              <c:y val="0.196215981894828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crossAx val="160971008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" y="0"/>
            <a:ext cx="2945660" cy="496411"/>
          </a:xfrm>
          <a:prstGeom prst="rect">
            <a:avLst/>
          </a:prstGeom>
        </p:spPr>
        <p:txBody>
          <a:bodyPr vert="horz" lIns="92786" tIns="46392" rIns="92786" bIns="46392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4" y="0"/>
            <a:ext cx="2945660" cy="496411"/>
          </a:xfrm>
          <a:prstGeom prst="rect">
            <a:avLst/>
          </a:prstGeom>
        </p:spPr>
        <p:txBody>
          <a:bodyPr vert="horz" lIns="92786" tIns="46392" rIns="92786" bIns="46392" rtlCol="0"/>
          <a:lstStyle>
            <a:lvl1pPr algn="r">
              <a:defRPr sz="1200"/>
            </a:lvl1pPr>
          </a:lstStyle>
          <a:p>
            <a:fld id="{39418A04-B92E-4617-8D5D-41D2042005EF}" type="datetimeFigureOut">
              <a:rPr lang="en-US" smtClean="0"/>
              <a:pPr/>
              <a:t>4/7/2014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3" y="9430092"/>
            <a:ext cx="2945660" cy="496411"/>
          </a:xfrm>
          <a:prstGeom prst="rect">
            <a:avLst/>
          </a:prstGeom>
        </p:spPr>
        <p:txBody>
          <a:bodyPr vert="horz" lIns="92786" tIns="46392" rIns="92786" bIns="46392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4" y="9430092"/>
            <a:ext cx="2945660" cy="496411"/>
          </a:xfrm>
          <a:prstGeom prst="rect">
            <a:avLst/>
          </a:prstGeom>
        </p:spPr>
        <p:txBody>
          <a:bodyPr vert="horz" lIns="92786" tIns="46392" rIns="92786" bIns="46392" rtlCol="0" anchor="b"/>
          <a:lstStyle>
            <a:lvl1pPr algn="r">
              <a:defRPr sz="1200"/>
            </a:lvl1pPr>
          </a:lstStyle>
          <a:p>
            <a:fld id="{9A9BB339-2B97-4CC9-B5EC-DA2C661C704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390731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" y="0"/>
            <a:ext cx="2945660" cy="496411"/>
          </a:xfrm>
          <a:prstGeom prst="rect">
            <a:avLst/>
          </a:prstGeom>
        </p:spPr>
        <p:txBody>
          <a:bodyPr vert="horz" lIns="92786" tIns="46392" rIns="92786" bIns="46392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4" y="0"/>
            <a:ext cx="2945660" cy="496411"/>
          </a:xfrm>
          <a:prstGeom prst="rect">
            <a:avLst/>
          </a:prstGeom>
        </p:spPr>
        <p:txBody>
          <a:bodyPr vert="horz" lIns="92786" tIns="46392" rIns="92786" bIns="46392" rtlCol="0"/>
          <a:lstStyle>
            <a:lvl1pPr algn="r">
              <a:defRPr sz="1200"/>
            </a:lvl1pPr>
          </a:lstStyle>
          <a:p>
            <a:fld id="{59EFB77D-5DE6-4035-A5C0-4945B298CCBC}" type="datetimeFigureOut">
              <a:rPr lang="en-US" smtClean="0"/>
              <a:pPr/>
              <a:t>4/7/2014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9163" y="744538"/>
            <a:ext cx="4960937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786" tIns="46392" rIns="92786" bIns="46392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9" y="4715908"/>
            <a:ext cx="5438140" cy="4467701"/>
          </a:xfrm>
          <a:prstGeom prst="rect">
            <a:avLst/>
          </a:prstGeom>
        </p:spPr>
        <p:txBody>
          <a:bodyPr vert="horz" lIns="92786" tIns="46392" rIns="92786" bIns="46392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" y="9430092"/>
            <a:ext cx="2945660" cy="496411"/>
          </a:xfrm>
          <a:prstGeom prst="rect">
            <a:avLst/>
          </a:prstGeom>
        </p:spPr>
        <p:txBody>
          <a:bodyPr vert="horz" lIns="92786" tIns="46392" rIns="92786" bIns="46392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4" y="9430092"/>
            <a:ext cx="2945660" cy="496411"/>
          </a:xfrm>
          <a:prstGeom prst="rect">
            <a:avLst/>
          </a:prstGeom>
        </p:spPr>
        <p:txBody>
          <a:bodyPr vert="horz" lIns="92786" tIns="46392" rIns="92786" bIns="46392" rtlCol="0" anchor="b"/>
          <a:lstStyle>
            <a:lvl1pPr algn="r">
              <a:defRPr sz="1200"/>
            </a:lvl1pPr>
          </a:lstStyle>
          <a:p>
            <a:fld id="{08A25831-46E2-4DA4-8A5A-EECA88011AE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90252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A25831-46E2-4DA4-8A5A-EECA88011AEC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r-TR" baseline="0" dirty="0" smtClean="0"/>
          </a:p>
          <a:p>
            <a:endParaRPr lang="tr-TR" baseline="0" dirty="0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A25831-46E2-4DA4-8A5A-EECA88011AEC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903402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A25831-46E2-4DA4-8A5A-EECA88011AEC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A25831-46E2-4DA4-8A5A-EECA88011AEC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A25831-46E2-4DA4-8A5A-EECA88011AEC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783335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A25831-46E2-4DA4-8A5A-EECA88011AEC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944334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A25831-46E2-4DA4-8A5A-EECA88011AEC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A25831-46E2-4DA4-8A5A-EECA88011AEC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A25831-46E2-4DA4-8A5A-EECA88011AEC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141215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A25831-46E2-4DA4-8A5A-EECA88011AEC}" type="slidenum">
              <a:rPr lang="en-US" smtClean="0"/>
              <a:pPr/>
              <a:t>18</a:t>
            </a:fld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 baseline="0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A25831-46E2-4DA4-8A5A-EECA88011AEC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103832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r-TR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A25831-46E2-4DA4-8A5A-EECA88011AEC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726489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A25831-46E2-4DA4-8A5A-EECA88011AEC}" type="slidenum">
              <a:rPr lang="en-US" smtClean="0"/>
              <a:pPr/>
              <a:t>20</a:t>
            </a:fld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tr-TR" smtClean="0"/>
              <a:t>Özet olarak, GB’nin potansiyelinin tamamına </a:t>
            </a:r>
            <a:r>
              <a:rPr lang="tr-TR" noProof="0" smtClean="0"/>
              <a:t>ulaşılamadığı açıktır</a:t>
            </a:r>
            <a:r>
              <a:rPr lang="tr-TR" baseline="0" noProof="0" smtClean="0"/>
              <a:t>. </a:t>
            </a:r>
            <a:r>
              <a:rPr lang="en-US" baseline="0" noProof="0" smtClean="0"/>
              <a:t> </a:t>
            </a:r>
            <a:r>
              <a:rPr lang="tr-TR" baseline="0" noProof="0" smtClean="0"/>
              <a:t>1995 yılında imzalandığında Türkiye ekonomisine kazandırdığı ivme gibi, AB ile yenilenmiş ve derinleştirilmiş bir ticaret düzenlemesi Türkiye ekonomisine önemli katkıda bulunacaktır.</a:t>
            </a:r>
          </a:p>
          <a:p>
            <a:endParaRPr lang="tr-TR" baseline="0" noProof="0" smtClean="0"/>
          </a:p>
          <a:p>
            <a:r>
              <a:rPr lang="tr-TR" baseline="0" noProof="0" smtClean="0"/>
              <a:t>Bu raporda yer alan ve sunumda özetlenen öneriler tek tek ele alınabilir, ancak bu çok uzun zaman alabilir.</a:t>
            </a:r>
          </a:p>
          <a:p>
            <a:endParaRPr lang="tr-TR" baseline="0" noProof="0" smtClean="0"/>
          </a:p>
          <a:p>
            <a:r>
              <a:rPr lang="tr-TR" baseline="0" noProof="0" smtClean="0"/>
              <a:t>Değişimin aciliyeti göz önüne alındığında, en iyi yaklaşım bunların bir paket halinde ele alınması olacaktır.</a:t>
            </a:r>
          </a:p>
          <a:p>
            <a:endParaRPr lang="tr-TR" baseline="0" noProof="0" smtClean="0"/>
          </a:p>
          <a:p>
            <a:r>
              <a:rPr lang="tr-TR" baseline="0" noProof="0" smtClean="0"/>
              <a:t>Bu paket anlaşma şunları içerebilir: </a:t>
            </a:r>
          </a:p>
          <a:p>
            <a:r>
              <a:rPr lang="tr-TR" baseline="0" noProof="0" smtClean="0"/>
              <a:t>Karar verme sürecindeki asimetrilerin azaltılması</a:t>
            </a:r>
          </a:p>
          <a:p>
            <a:r>
              <a:rPr lang="tr-TR" baseline="0" noProof="0" smtClean="0"/>
              <a:t>STA’lar için paralel müzakerelerin resmileştirilmesi</a:t>
            </a:r>
          </a:p>
          <a:p>
            <a:r>
              <a:rPr lang="tr-TR" baseline="0" noProof="0" smtClean="0"/>
              <a:t>Önceden yeterli görülen Türk meslek sahipleri için spesifik bir vize kategorisinin veya 1”Yeşil Şeridin” oluşturulması</a:t>
            </a:r>
          </a:p>
          <a:p>
            <a:r>
              <a:rPr lang="tr-TR" baseline="0" noProof="0" smtClean="0"/>
              <a:t>GB kapsamındaki ticaret için karayolu taşımacılık izinlerinin serbestleştirilmesi</a:t>
            </a:r>
          </a:p>
          <a:p>
            <a:r>
              <a:rPr lang="tr-TR" baseline="0" noProof="0" smtClean="0"/>
              <a:t>Ticari Korunma Aracı soruşturmaları başlatılmadan önce bunlarla ilgili daha iyi koordinasyonun sağlanması</a:t>
            </a:r>
          </a:p>
          <a:p>
            <a:endParaRPr lang="tr-TR" baseline="0" noProof="0" smtClean="0"/>
          </a:p>
          <a:p>
            <a:r>
              <a:rPr lang="tr-TR" baseline="0" noProof="0" smtClean="0"/>
              <a:t>Buna karşılık…</a:t>
            </a:r>
            <a:r>
              <a:rPr lang="en-US" baseline="0" noProof="0" smtClean="0"/>
              <a:t> </a:t>
            </a:r>
            <a:r>
              <a:rPr lang="tr-TR" baseline="0" noProof="0" smtClean="0"/>
              <a:t>Tercihli ticaretin birincil tarım ve hizmetleri kapsayacak şekilde genişletilmesi</a:t>
            </a:r>
            <a:r>
              <a:rPr lang="en-US" baseline="0" noProof="0" smtClean="0"/>
              <a:t>, </a:t>
            </a:r>
            <a:r>
              <a:rPr lang="tr-TR" baseline="0" noProof="0" smtClean="0"/>
              <a:t>Anlaşmazlıkların hallinin güçlendirilmesi</a:t>
            </a:r>
          </a:p>
          <a:p>
            <a:r>
              <a:rPr lang="tr-TR" baseline="0" noProof="0" smtClean="0"/>
              <a:t>Ve Türkiye’nin müktesebatı ulusal mevzuata aktarma sürecinin şeffaflığının arttırılmasına yönelik önlemler alınması büyük önem taşımaktadır.</a:t>
            </a:r>
          </a:p>
          <a:p>
            <a:pPr defTabSz="915772">
              <a:defRPr/>
            </a:pPr>
            <a:endParaRPr lang="tr-TR" baseline="0" noProof="0" smtClean="0"/>
          </a:p>
          <a:p>
            <a:endParaRPr lang="en-US" baseline="0" smtClean="0"/>
          </a:p>
          <a:p>
            <a:endParaRPr lang="en-US" baseline="0" smtClean="0"/>
          </a:p>
          <a:p>
            <a:endParaRPr lang="en-US" dirty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A25831-46E2-4DA4-8A5A-EECA88011AEC}" type="slidenum">
              <a:rPr lang="en-US" smtClean="0"/>
              <a:pPr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037712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A25831-46E2-4DA4-8A5A-EECA88011AEC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A25831-46E2-4DA4-8A5A-EECA88011AEC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32429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A25831-46E2-4DA4-8A5A-EECA88011AEC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A25831-46E2-4DA4-8A5A-EECA88011AEC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348019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A25831-46E2-4DA4-8A5A-EECA88011AEC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A25831-46E2-4DA4-8A5A-EECA88011AEC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tr-TR" baseline="0" noProof="0" dirty="0" smtClean="0"/>
          </a:p>
        </p:txBody>
      </p:sp>
    </p:spTree>
    <p:extLst>
      <p:ext uri="{BB962C8B-B14F-4D97-AF65-F5344CB8AC3E}">
        <p14:creationId xmlns:p14="http://schemas.microsoft.com/office/powerpoint/2010/main" val="157999947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A25831-46E2-4DA4-8A5A-EECA88011AEC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r>
              <a:rPr lang="en-US" smtClean="0"/>
              <a:t>12/23/2010</a:t>
            </a:r>
            <a:endParaRPr lang="en-US" dirty="0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r>
              <a:rPr lang="en-US" smtClean="0"/>
              <a:t>Perere</a:t>
            </a:r>
            <a:endParaRPr lang="en-US" dirty="0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4DCEFA97-F763-40E0-8955-E44400D3370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Oval 12"/>
          <p:cNvSpPr/>
          <p:nvPr userDrawn="1"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E96F18B-99C3-4AA5-8EC1-771B75C75963}" type="datetime1">
              <a:rPr lang="en-US" smtClean="0"/>
              <a:pPr/>
              <a:t>4/7/2014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DCEFA97-F763-40E0-8955-E44400D337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CF1B8AD-7F26-4ABC-8C9B-444F1DB99E52}" type="datetime1">
              <a:rPr lang="en-US" smtClean="0"/>
              <a:pPr/>
              <a:t>4/7/2014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DCEFA97-F763-40E0-8955-E44400D337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17A4525-177B-4551-9C48-9EDE0966E4FF}" type="datetime1">
              <a:rPr lang="en-US" smtClean="0"/>
              <a:pPr/>
              <a:t>4/7/2014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Bank’s Agricultural Strategy in Africa:  An Update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DCEFA97-F763-40E0-8955-E44400D3370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1F404B0-4C8C-4F9E-872D-34F5817FD17D}" type="datetime1">
              <a:rPr lang="en-US" smtClean="0"/>
              <a:pPr/>
              <a:t>4/7/2014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DCEFA97-F763-40E0-8955-E44400D3370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437A661-1772-401A-9EB9-20A53D8A0D21}" type="datetime1">
              <a:rPr lang="en-US" smtClean="0"/>
              <a:pPr/>
              <a:t>4/7/2014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DCEFA97-F763-40E0-8955-E44400D3370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9C2ABA7-BE8C-459C-99E6-BE347BAEE1F4}" type="datetime1">
              <a:rPr lang="en-US" smtClean="0"/>
              <a:pPr/>
              <a:t>4/7/2014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DCEFA97-F763-40E0-8955-E44400D337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68583CE-1848-4936-B405-29D662C524BA}" type="datetime1">
              <a:rPr lang="en-US" smtClean="0"/>
              <a:pPr/>
              <a:t>4/7/2014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DCEFA97-F763-40E0-8955-E44400D3370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7E86973-2908-422F-9E3E-1B0222488DE1}" type="datetime1">
              <a:rPr lang="en-US" smtClean="0"/>
              <a:pPr/>
              <a:t>4/7/2014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DCEFA97-F763-40E0-8955-E44400D337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B65295A2-9165-40B8-B9B3-F9D8DB9024C5}" type="datetime1">
              <a:rPr lang="en-US" smtClean="0"/>
              <a:pPr/>
              <a:t>4/7/2014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DCEFA97-F763-40E0-8955-E44400D337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0E21BE3C-C1CE-4963-A1F5-16256E731C72}" type="datetime1">
              <a:rPr lang="en-US" smtClean="0"/>
              <a:pPr/>
              <a:t>4/7/2014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4DCEFA97-F763-40E0-8955-E44400D3370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r>
              <a:rPr lang="en-US" smtClean="0"/>
              <a:t>12/23/2010</a:t>
            </a:r>
            <a:endParaRPr lang="en-US" dirty="0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r>
              <a:rPr lang="en-US" smtClean="0">
                <a:solidFill>
                  <a:schemeClr val="tx1"/>
                </a:solidFill>
              </a:rPr>
              <a:t>Bank’s Agricultural Strategy in Africa:  An Update</a:t>
            </a:r>
          </a:p>
          <a:p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4DCEFA97-F763-40E0-8955-E44400D3370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77" r:id="rId1"/>
    <p:sldLayoutId id="2147483878" r:id="rId2"/>
    <p:sldLayoutId id="2147483879" r:id="rId3"/>
    <p:sldLayoutId id="2147483880" r:id="rId4"/>
    <p:sldLayoutId id="2147483881" r:id="rId5"/>
    <p:sldLayoutId id="2147483882" r:id="rId6"/>
    <p:sldLayoutId id="2147483883" r:id="rId7"/>
    <p:sldLayoutId id="2147483884" r:id="rId8"/>
    <p:sldLayoutId id="2147483885" r:id="rId9"/>
    <p:sldLayoutId id="2147483886" r:id="rId10"/>
    <p:sldLayoutId id="2147483887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209800"/>
            <a:ext cx="8382000" cy="1905000"/>
          </a:xfrm>
        </p:spPr>
        <p:txBody>
          <a:bodyPr>
            <a:normAutofit fontScale="90000"/>
          </a:bodyPr>
          <a:lstStyle/>
          <a:p>
            <a:r>
              <a:rPr lang="tr-TR" sz="3600" dirty="0" smtClean="0"/>
              <a:t>Türkiye-AB </a:t>
            </a: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tr-TR" sz="3600" dirty="0" smtClean="0"/>
              <a:t>Gümrük Birliği </a:t>
            </a:r>
            <a:br>
              <a:rPr lang="tr-TR" sz="3600" dirty="0" smtClean="0"/>
            </a:br>
            <a:r>
              <a:rPr lang="tr-TR" sz="3600" dirty="0" smtClean="0"/>
              <a:t>Değerlendirmesi </a:t>
            </a:r>
            <a:br>
              <a:rPr lang="tr-TR" sz="3600" dirty="0" smtClean="0"/>
            </a:br>
            <a:endParaRPr lang="tr-TR" sz="24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648200"/>
            <a:ext cx="7010400" cy="1066800"/>
          </a:xfrm>
        </p:spPr>
        <p:txBody>
          <a:bodyPr>
            <a:normAutofit fontScale="92500" lnSpcReduction="20000"/>
          </a:bodyPr>
          <a:lstStyle/>
          <a:p>
            <a:endParaRPr lang="tr-TR" sz="2000" dirty="0" smtClean="0"/>
          </a:p>
          <a:p>
            <a:r>
              <a:rPr lang="tr-TR" sz="2000" dirty="0" smtClean="0"/>
              <a:t>Dünya Bankası </a:t>
            </a:r>
          </a:p>
          <a:p>
            <a:r>
              <a:rPr lang="tr-TR" sz="1400" dirty="0"/>
              <a:t>8</a:t>
            </a:r>
            <a:r>
              <a:rPr lang="tr-TR" sz="1400" dirty="0" smtClean="0"/>
              <a:t> Nisan 2014</a:t>
            </a:r>
          </a:p>
          <a:p>
            <a:r>
              <a:rPr lang="tr-TR" sz="1400" dirty="0" smtClean="0"/>
              <a:t>İstanbul</a:t>
            </a:r>
            <a:endParaRPr lang="tr-TR" sz="1400" dirty="0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5172075" cy="685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EFA97-F763-40E0-8955-E44400D3370A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286000"/>
            <a:ext cx="8229600" cy="1143000"/>
          </a:xfrm>
        </p:spPr>
        <p:txBody>
          <a:bodyPr/>
          <a:lstStyle/>
          <a:p>
            <a:r>
              <a:rPr lang="tr-TR" dirty="0" smtClean="0"/>
              <a:t>4.Asimetriler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0187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371600"/>
            <a:ext cx="8991600" cy="4873752"/>
          </a:xfrm>
        </p:spPr>
        <p:txBody>
          <a:bodyPr>
            <a:normAutofit/>
          </a:bodyPr>
          <a:lstStyle/>
          <a:p>
            <a:endParaRPr lang="tr-TR" sz="2000" dirty="0" smtClean="0"/>
          </a:p>
          <a:p>
            <a:pPr>
              <a:spcAft>
                <a:spcPts val="1800"/>
              </a:spcAft>
            </a:pPr>
            <a:r>
              <a:rPr lang="tr-TR" sz="2000" dirty="0" smtClean="0"/>
              <a:t>Türkiye AB mevzuatı ile uyumlaşmayı sağlamakla yükümlü, ancak GB ile ilgili alanlardaki karar verme süreçlerine katılamıyor</a:t>
            </a:r>
          </a:p>
          <a:p>
            <a:pPr>
              <a:spcAft>
                <a:spcPts val="1800"/>
              </a:spcAft>
            </a:pPr>
            <a:r>
              <a:rPr lang="tr-TR" sz="2000" dirty="0" smtClean="0"/>
              <a:t>Kurumsal işbirliği ve kararların şekillendirilmesi ile ilgili hükümler düzgün bir şekilde uygulanmıyor:  bu uyumsuzluk riskini arttırıyor</a:t>
            </a:r>
          </a:p>
          <a:p>
            <a:pPr>
              <a:spcAft>
                <a:spcPts val="1800"/>
              </a:spcAft>
            </a:pPr>
            <a:r>
              <a:rPr lang="tr-TR" sz="2000" dirty="0" smtClean="0"/>
              <a:t>İlk ve en iyi çözüm katılım müzakerelerinde ilerlemek olacaktır</a:t>
            </a:r>
          </a:p>
          <a:p>
            <a:pPr>
              <a:spcAft>
                <a:spcPts val="1200"/>
              </a:spcAft>
            </a:pPr>
            <a:r>
              <a:rPr lang="tr-TR" sz="2000" dirty="0" smtClean="0"/>
              <a:t>Aynı zamanda asimetrilerin etkisinin azaltılması için bilgi paylaşımı/istişare mekanizmalarının iyileştirilmesi gerekecektir</a:t>
            </a:r>
          </a:p>
          <a:p>
            <a:pPr lvl="1"/>
            <a:r>
              <a:rPr lang="tr-TR" sz="1600" dirty="0" smtClean="0"/>
              <a:t>Örneğin; ‘Türkiye’nin Dostları’ çalışma gruplarının oluşturulması; komitoloji komitelerinde daha fazla temsil</a:t>
            </a:r>
          </a:p>
          <a:p>
            <a:pPr marL="274320" lvl="1" indent="0">
              <a:buNone/>
            </a:pPr>
            <a:endParaRPr lang="tr-TR" sz="1700" dirty="0" smtClean="0"/>
          </a:p>
          <a:p>
            <a:endParaRPr lang="tr-TR" sz="2400" dirty="0" smtClean="0"/>
          </a:p>
          <a:p>
            <a:pPr lvl="1"/>
            <a:endParaRPr lang="tr-T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EFA97-F763-40E0-8955-E44400D3370A}" type="slidenum">
              <a:rPr lang="tr-TR" smtClean="0"/>
              <a:pPr/>
              <a:t>11</a:t>
            </a:fld>
            <a:endParaRPr lang="tr-TR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534400" cy="758952"/>
          </a:xfrm>
        </p:spPr>
        <p:txBody>
          <a:bodyPr>
            <a:noAutofit/>
          </a:bodyPr>
          <a:lstStyle/>
          <a:p>
            <a:r>
              <a:rPr lang="tr-TR" sz="2800" i="1" dirty="0" smtClean="0"/>
              <a:t/>
            </a:r>
            <a:br>
              <a:rPr lang="tr-TR" sz="2800" i="1" dirty="0" smtClean="0"/>
            </a:br>
            <a:r>
              <a:rPr lang="tr-TR" sz="2800" i="1" dirty="0" smtClean="0"/>
              <a:t>Kazanımların en üst düzeye çıkarılabilmesi için asimetrilerin düzeltilmesi gerekiyor</a:t>
            </a:r>
            <a:endParaRPr lang="tr-TR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31595" y="1447800"/>
            <a:ext cx="8991600" cy="4419600"/>
          </a:xfrm>
        </p:spPr>
        <p:txBody>
          <a:bodyPr>
            <a:normAutofit fontScale="55000" lnSpcReduction="20000"/>
          </a:bodyPr>
          <a:lstStyle/>
          <a:p>
            <a:endParaRPr lang="tr-TR" sz="2000" dirty="0" smtClean="0"/>
          </a:p>
          <a:p>
            <a:pPr>
              <a:spcAft>
                <a:spcPts val="1800"/>
              </a:spcAft>
            </a:pPr>
            <a:r>
              <a:rPr lang="tr-TR" sz="4000" dirty="0" smtClean="0"/>
              <a:t>Bazı AB STA ortakları Türkiye ile STA imzalamamıştır (örn. Cezayir, Güney Afrika Cum., Meksika)</a:t>
            </a:r>
          </a:p>
          <a:p>
            <a:pPr>
              <a:spcAft>
                <a:spcPts val="1200"/>
              </a:spcAft>
            </a:pPr>
            <a:r>
              <a:rPr lang="tr-TR" sz="4000" dirty="0" smtClean="0"/>
              <a:t>AB’nin ABD gibi büyük ülkeler ile STA’ları Türkiye için daha fazla potansiyel kayıp riski doğurmaktadır</a:t>
            </a:r>
          </a:p>
          <a:p>
            <a:pPr lvl="1">
              <a:spcAft>
                <a:spcPts val="1200"/>
              </a:spcAft>
            </a:pPr>
            <a:r>
              <a:rPr lang="tr-TR" sz="2900" dirty="0" smtClean="0"/>
              <a:t>Türkiye’nin piyasa erişimini sınırlıyor</a:t>
            </a:r>
          </a:p>
          <a:p>
            <a:pPr lvl="1">
              <a:spcAft>
                <a:spcPts val="1200"/>
              </a:spcAft>
            </a:pPr>
            <a:r>
              <a:rPr lang="tr-TR" sz="2900" dirty="0" smtClean="0"/>
              <a:t>AB pazarında Türkiye tercihlerini erozyona uğratıyor</a:t>
            </a:r>
          </a:p>
          <a:p>
            <a:pPr lvl="1">
              <a:spcAft>
                <a:spcPts val="1800"/>
              </a:spcAft>
            </a:pPr>
            <a:r>
              <a:rPr lang="tr-TR" sz="2900" dirty="0" smtClean="0"/>
              <a:t>Ticaretin saptırılması sonucunu doğuruyor (menşe kuralları gerektirebilecek)</a:t>
            </a:r>
          </a:p>
          <a:p>
            <a:pPr>
              <a:spcAft>
                <a:spcPts val="1800"/>
              </a:spcAft>
            </a:pPr>
            <a:r>
              <a:rPr lang="tr-TR" sz="3500" dirty="0" smtClean="0"/>
              <a:t>AB müzakereleri ile aynı zamanda başlayan ve biten paralel müzakereler sorunu çözebilir </a:t>
            </a:r>
          </a:p>
          <a:p>
            <a:r>
              <a:rPr lang="tr-TR" sz="3500" dirty="0" smtClean="0"/>
              <a:t>Ancak Türkiye belirli bir kapsayıcılık standardına göre müzakere için hazır olmalı; örneğin  hizmetler, tarım, düzenlemeler</a:t>
            </a:r>
          </a:p>
          <a:p>
            <a:pPr marL="0" indent="0" algn="ctr">
              <a:buNone/>
            </a:pPr>
            <a:endParaRPr lang="tr-TR" sz="12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tr-TR" sz="2000" dirty="0" smtClean="0"/>
          </a:p>
          <a:p>
            <a:pPr marL="0" indent="0">
              <a:buNone/>
            </a:pPr>
            <a:endParaRPr lang="tr-TR" sz="2000" dirty="0" smtClean="0"/>
          </a:p>
          <a:p>
            <a:pPr marL="0" indent="0">
              <a:buNone/>
            </a:pPr>
            <a:endParaRPr lang="tr-TR" sz="2000" dirty="0" smtClean="0"/>
          </a:p>
          <a:p>
            <a:pPr marL="0" indent="0">
              <a:buNone/>
            </a:pPr>
            <a:endParaRPr lang="tr-T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EFA97-F763-40E0-8955-E44400D3370A}" type="slidenum">
              <a:rPr lang="tr-TR" smtClean="0"/>
              <a:pPr/>
              <a:t>12</a:t>
            </a:fld>
            <a:endParaRPr lang="tr-TR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381000"/>
            <a:ext cx="8534400" cy="758952"/>
          </a:xfrm>
        </p:spPr>
        <p:txBody>
          <a:bodyPr>
            <a:noAutofit/>
          </a:bodyPr>
          <a:lstStyle/>
          <a:p>
            <a:r>
              <a:rPr lang="tr-TR" sz="2800" dirty="0" smtClean="0"/>
              <a:t>STA’lar için paralel müzakerelerin resmileştirilmesi</a:t>
            </a:r>
            <a:endParaRPr lang="tr-TR" sz="2800" dirty="0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356795" y="5715000"/>
            <a:ext cx="8534400" cy="758952"/>
          </a:xfrm>
          <a:prstGeom prst="rect">
            <a:avLst/>
          </a:prstGeom>
        </p:spPr>
        <p:txBody>
          <a:bodyPr vert="horz" rtlCol="0" anchor="ctr">
            <a:no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100" b="1" kern="120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pPr algn="ctr"/>
            <a:endParaRPr lang="tr-TR" sz="2000" b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65395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EFA97-F763-40E0-8955-E44400D3370A}" type="slidenum">
              <a:rPr lang="tr-TR" smtClean="0"/>
              <a:pPr/>
              <a:t>13</a:t>
            </a:fld>
            <a:endParaRPr lang="tr-TR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382000" cy="1143000"/>
          </a:xfrm>
        </p:spPr>
        <p:txBody>
          <a:bodyPr>
            <a:noAutofit/>
          </a:bodyPr>
          <a:lstStyle/>
          <a:p>
            <a:r>
              <a:rPr lang="tr-TR" sz="2800" dirty="0" smtClean="0"/>
              <a:t>Bu tarz STA’ların Türkiye için refah etkileri</a:t>
            </a:r>
            <a:endParaRPr lang="tr-TR" sz="28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08760"/>
            <a:ext cx="4479925" cy="4313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36008" y="1508760"/>
            <a:ext cx="4479925" cy="4313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56086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EFA97-F763-40E0-8955-E44400D3370A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33400" y="1981200"/>
            <a:ext cx="8229600" cy="1905000"/>
          </a:xfrm>
        </p:spPr>
        <p:txBody>
          <a:bodyPr>
            <a:normAutofit fontScale="90000"/>
          </a:bodyPr>
          <a:lstStyle/>
          <a:p>
            <a:r>
              <a:rPr lang="tr-TR" dirty="0" smtClean="0"/>
              <a:t>5. </a:t>
            </a:r>
            <a:r>
              <a:rPr lang="tr-TR" dirty="0"/>
              <a:t>Koordinasyon </a:t>
            </a:r>
            <a:r>
              <a:rPr lang="tr-TR" dirty="0" smtClean="0"/>
              <a:t>ve Anlaşmazlıkların </a:t>
            </a:r>
            <a:r>
              <a:rPr lang="tr-TR" dirty="0"/>
              <a:t>Halli Mekanizması</a:t>
            </a:r>
            <a:br>
              <a:rPr lang="tr-TR" dirty="0"/>
            </a:br>
            <a:r>
              <a:rPr lang="tr-TR" dirty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705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219200"/>
            <a:ext cx="8991600" cy="4873752"/>
          </a:xfrm>
        </p:spPr>
        <p:txBody>
          <a:bodyPr>
            <a:normAutofit fontScale="92500" lnSpcReduction="20000"/>
          </a:bodyPr>
          <a:lstStyle/>
          <a:p>
            <a:endParaRPr lang="tr-TR" sz="2000" dirty="0" smtClean="0"/>
          </a:p>
          <a:p>
            <a:pPr>
              <a:spcAft>
                <a:spcPts val="1200"/>
              </a:spcAft>
            </a:pPr>
            <a:r>
              <a:rPr lang="tr-TR" sz="2000" dirty="0" smtClean="0"/>
              <a:t>Bazı istisnalar bulunmakla birlikte, Türkiye Gümrük Birliğinin kapsadığı alanlarda müktesebat ile uyumlaşmıştır</a:t>
            </a:r>
          </a:p>
          <a:p>
            <a:pPr lvl="1">
              <a:spcAft>
                <a:spcPts val="1200"/>
              </a:spcAft>
            </a:pPr>
            <a:r>
              <a:rPr lang="tr-TR" sz="1600" dirty="0" smtClean="0"/>
              <a:t>2010 itibariyle, T.C. AB Bakanlığı’na göre yüzde 85</a:t>
            </a:r>
          </a:p>
          <a:p>
            <a:pPr lvl="1">
              <a:spcAft>
                <a:spcPts val="1800"/>
              </a:spcAft>
            </a:pPr>
            <a:r>
              <a:rPr lang="tr-TR" sz="1600" dirty="0" smtClean="0"/>
              <a:t>Ancak Komisyon uyumlaşmayı doğrulayamamıştır</a:t>
            </a:r>
            <a:endParaRPr lang="tr-TR" sz="2000" dirty="0" smtClean="0"/>
          </a:p>
          <a:p>
            <a:pPr>
              <a:spcAft>
                <a:spcPts val="1800"/>
              </a:spcAft>
            </a:pPr>
            <a:r>
              <a:rPr lang="tr-TR" sz="2000" dirty="0" smtClean="0"/>
              <a:t>Müktesebat kabul edildiğinde AB’ye ihraç edilen ürünlerin tüm teknik düzenlemelere uygun olduğu varsayıldığı için bu önemlidir</a:t>
            </a:r>
          </a:p>
          <a:p>
            <a:pPr>
              <a:spcAft>
                <a:spcPts val="1800"/>
              </a:spcAft>
            </a:pPr>
            <a:r>
              <a:rPr lang="tr-TR" sz="2000" dirty="0" smtClean="0"/>
              <a:t>Bazı Eski Yaklaşım direktiflerinde uyumlaşmanın olmaması ve sürekli uyumlaşmanın getirdiği riskler</a:t>
            </a:r>
          </a:p>
          <a:p>
            <a:pPr>
              <a:spcAft>
                <a:spcPts val="1800"/>
              </a:spcAft>
            </a:pPr>
            <a:r>
              <a:rPr lang="tr-TR" sz="2000" dirty="0" smtClean="0"/>
              <a:t>Müktesebatın ulusal mevzuata aktarılmasında takip edilen süreç güncelliğini kaybetmiştir: son liste 1997’de yayınlanmıştır</a:t>
            </a:r>
          </a:p>
          <a:p>
            <a:r>
              <a:rPr lang="tr-TR" sz="2000" dirty="0" smtClean="0"/>
              <a:t>‘Bildirim açığının’ azaltılması için, AB mevzuat stokunun ve uyumlaşma durumunun takip edilmesine yönelik resmi bir mekanizmaya ihtiyaç vardır</a:t>
            </a:r>
            <a:endParaRPr lang="tr-TR" sz="1300" dirty="0" smtClean="0"/>
          </a:p>
          <a:p>
            <a:endParaRPr lang="tr-TR" sz="2400" dirty="0" smtClean="0"/>
          </a:p>
          <a:p>
            <a:pPr lvl="1"/>
            <a:endParaRPr lang="tr-T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EFA97-F763-40E0-8955-E44400D3370A}" type="slidenum">
              <a:rPr lang="tr-TR" smtClean="0"/>
              <a:pPr/>
              <a:t>15</a:t>
            </a:fld>
            <a:endParaRPr lang="tr-TR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381000"/>
            <a:ext cx="8991600" cy="758952"/>
          </a:xfrm>
        </p:spPr>
        <p:txBody>
          <a:bodyPr>
            <a:noAutofit/>
          </a:bodyPr>
          <a:lstStyle/>
          <a:p>
            <a:r>
              <a:rPr lang="tr-TR" sz="2500" dirty="0" smtClean="0"/>
              <a:t>Türkiye’nin müktesebatı kendi mevzuatına aktarmasında şeffaflık sağlamak için resmi bir mekanizma gerekli</a:t>
            </a:r>
            <a:endParaRPr lang="tr-TR" sz="2500" dirty="0"/>
          </a:p>
        </p:txBody>
      </p:sp>
    </p:spTree>
    <p:extLst>
      <p:ext uri="{BB962C8B-B14F-4D97-AF65-F5344CB8AC3E}">
        <p14:creationId xmlns:p14="http://schemas.microsoft.com/office/powerpoint/2010/main" val="2043013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676400"/>
            <a:ext cx="8839200" cy="4038600"/>
          </a:xfrm>
        </p:spPr>
        <p:txBody>
          <a:bodyPr>
            <a:normAutofit/>
          </a:bodyPr>
          <a:lstStyle/>
          <a:p>
            <a:pPr>
              <a:spcAft>
                <a:spcPts val="1800"/>
              </a:spcAft>
            </a:pPr>
            <a:r>
              <a:rPr lang="tr-TR" sz="2000" dirty="0" smtClean="0"/>
              <a:t>Mevcut anlaşmazlıkların halli mekanizması koruma önlemlerinin süresine ilişkin anlaşmazlıklar ile sınırlı</a:t>
            </a:r>
          </a:p>
          <a:p>
            <a:pPr>
              <a:spcAft>
                <a:spcPts val="1800"/>
              </a:spcAft>
            </a:pPr>
            <a:r>
              <a:rPr lang="tr-TR" sz="2000" dirty="0" smtClean="0"/>
              <a:t>Anlaşmazlıkların halli mekanizmasının iyileştirilmesi, piyasa erişim yükümlülüklerini yeniden dengeleyecek ve ticarete zarar </a:t>
            </a:r>
            <a:r>
              <a:rPr lang="tr-TR" sz="2000" dirty="0"/>
              <a:t>veren çeşitli etkenlerin </a:t>
            </a:r>
            <a:r>
              <a:rPr lang="tr-TR" sz="2000" dirty="0" smtClean="0"/>
              <a:t>ortadan kaldırılmasını sağlayacaktır</a:t>
            </a:r>
          </a:p>
          <a:p>
            <a:pPr>
              <a:spcAft>
                <a:spcPts val="1800"/>
              </a:spcAft>
            </a:pPr>
            <a:r>
              <a:rPr lang="tr-TR" sz="2000" dirty="0" smtClean="0"/>
              <a:t>Taraflardan birinin ve çeşitli ihtilaflar konusunda dava açabileceği bir anlaşmazlıkların halli mekanizması daha etkili olacaktır</a:t>
            </a:r>
          </a:p>
          <a:p>
            <a:r>
              <a:rPr lang="tr-TR" sz="2000" dirty="0" smtClean="0"/>
              <a:t>Uygulamayı kolaylaştırmak için, karar verme sürecindeki </a:t>
            </a:r>
            <a:r>
              <a:rPr lang="tr-TR" sz="2000" dirty="0"/>
              <a:t>asimetrilerin eşzamanlı olarak azaltılması </a:t>
            </a:r>
            <a:r>
              <a:rPr lang="tr-TR" sz="2000" dirty="0" smtClean="0"/>
              <a:t>gerekecektir.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EFA97-F763-40E0-8955-E44400D3370A}" type="slidenum">
              <a:rPr lang="tr-TR" smtClean="0"/>
              <a:pPr/>
              <a:t>16</a:t>
            </a:fld>
            <a:endParaRPr lang="tr-TR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609600"/>
            <a:ext cx="8534400" cy="1066800"/>
          </a:xfrm>
        </p:spPr>
        <p:txBody>
          <a:bodyPr>
            <a:noAutofit/>
          </a:bodyPr>
          <a:lstStyle/>
          <a:p>
            <a:r>
              <a:rPr lang="tr-TR" sz="2800" dirty="0" smtClean="0"/>
              <a:t>İşleyen bir anlaşmazlıkların halli mekanizmasının uygulanması</a:t>
            </a:r>
            <a:endParaRPr lang="tr-TR" sz="2800" dirty="0"/>
          </a:p>
        </p:txBody>
      </p:sp>
    </p:spTree>
    <p:extLst>
      <p:ext uri="{BB962C8B-B14F-4D97-AF65-F5344CB8AC3E}">
        <p14:creationId xmlns:p14="http://schemas.microsoft.com/office/powerpoint/2010/main" val="2769477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EFA97-F763-40E0-8955-E44400D3370A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81000" y="2438400"/>
            <a:ext cx="8229600" cy="1143000"/>
          </a:xfrm>
        </p:spPr>
        <p:txBody>
          <a:bodyPr/>
          <a:lstStyle/>
          <a:p>
            <a:r>
              <a:rPr lang="tr-TR" dirty="0" smtClean="0"/>
              <a:t>6. Ticaret Maliyetleri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8773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219200"/>
            <a:ext cx="8991600" cy="5410200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</a:pPr>
            <a:r>
              <a:rPr lang="tr-TR" sz="2000" dirty="0" smtClean="0"/>
              <a:t>Karayolu taşımacılık izinleri —özellikle transit için— en azından GB’nin kapsadığı mallar için serbestleştirilmelidir</a:t>
            </a:r>
          </a:p>
          <a:p>
            <a:pPr lvl="1">
              <a:spcBef>
                <a:spcPts val="0"/>
              </a:spcBef>
            </a:pPr>
            <a:r>
              <a:rPr lang="tr-TR" sz="1600" dirty="0" smtClean="0"/>
              <a:t>Komisyon aşağıdaki hususların müzakeresi için yetkilendirilebilir : i) taşımacılık hizmetleri; veya ii) karayolu transit anlaşması (Macaristan ve Romanya); veya iii) karayolu taşımacılık anlaşması (İsviçre)</a:t>
            </a:r>
          </a:p>
          <a:p>
            <a:pPr lvl="1">
              <a:spcBef>
                <a:spcPts val="0"/>
              </a:spcBef>
            </a:pPr>
            <a:r>
              <a:rPr lang="tr-TR" sz="1600" dirty="0" smtClean="0"/>
              <a:t>Müktesebatın ‘Ulaştırma Politikası’ faslı açılabilir</a:t>
            </a:r>
            <a:endParaRPr lang="en-US" sz="1600" dirty="0" smtClean="0"/>
          </a:p>
          <a:p>
            <a:pPr lvl="1">
              <a:spcBef>
                <a:spcPts val="0"/>
              </a:spcBef>
            </a:pPr>
            <a:endParaRPr lang="tr-TR" sz="2000" dirty="0" smtClean="0"/>
          </a:p>
          <a:p>
            <a:pPr>
              <a:spcBef>
                <a:spcPts val="0"/>
              </a:spcBef>
            </a:pPr>
            <a:r>
              <a:rPr lang="tr-TR" sz="2000" dirty="0" smtClean="0"/>
              <a:t>İş amacıyla AB’ye seyahat eden ve önceden yeterlilik verilen iş </a:t>
            </a:r>
            <a:r>
              <a:rPr lang="tr-TR" sz="2000" dirty="0"/>
              <a:t>insanları </a:t>
            </a:r>
            <a:r>
              <a:rPr lang="tr-TR" sz="2000" dirty="0" smtClean="0"/>
              <a:t>için vize alırken bir </a:t>
            </a:r>
            <a:r>
              <a:rPr lang="tr-TR" sz="2000" dirty="0"/>
              <a:t>“Yeşil Şerit” sağlanması:</a:t>
            </a:r>
            <a:endParaRPr lang="tr-TR" sz="2000" dirty="0" smtClean="0"/>
          </a:p>
          <a:p>
            <a:pPr lvl="1">
              <a:lnSpc>
                <a:spcPct val="110000"/>
              </a:lnSpc>
              <a:spcBef>
                <a:spcPts val="0"/>
              </a:spcBef>
            </a:pPr>
            <a:r>
              <a:rPr lang="tr-TR" sz="1600" dirty="0" smtClean="0"/>
              <a:t>istenilen belgelerin sadeleştirilmesi  </a:t>
            </a:r>
          </a:p>
          <a:p>
            <a:pPr lvl="1">
              <a:lnSpc>
                <a:spcPct val="110000"/>
              </a:lnSpc>
              <a:spcBef>
                <a:spcPts val="0"/>
              </a:spcBef>
            </a:pPr>
            <a:r>
              <a:rPr lang="tr-TR" sz="1600" dirty="0"/>
              <a:t>v</a:t>
            </a:r>
            <a:r>
              <a:rPr lang="tr-TR" sz="1600" dirty="0" smtClean="0"/>
              <a:t>izelerin uzun süreli ve</a:t>
            </a:r>
          </a:p>
          <a:p>
            <a:pPr lvl="1">
              <a:lnSpc>
                <a:spcPct val="110000"/>
              </a:lnSpc>
              <a:spcBef>
                <a:spcPts val="0"/>
              </a:spcBef>
            </a:pPr>
            <a:r>
              <a:rPr lang="tr-TR" sz="1600" dirty="0" smtClean="0"/>
              <a:t>çok girişli olması</a:t>
            </a:r>
            <a:endParaRPr lang="en-US" sz="1600" dirty="0" smtClean="0"/>
          </a:p>
          <a:p>
            <a:pPr lvl="1">
              <a:lnSpc>
                <a:spcPct val="110000"/>
              </a:lnSpc>
              <a:spcBef>
                <a:spcPts val="0"/>
              </a:spcBef>
            </a:pPr>
            <a:endParaRPr lang="tr-TR" sz="1600" dirty="0" smtClean="0"/>
          </a:p>
          <a:p>
            <a:pPr>
              <a:spcBef>
                <a:spcPts val="0"/>
              </a:spcBef>
            </a:pPr>
            <a:r>
              <a:rPr lang="tr-TR" sz="2000" dirty="0" smtClean="0"/>
              <a:t>AB-Türkiye ticareti ile ilgili olarak Ticari Korunma Aracı soruşturmaları başlatılmadan önce diyaloğun geliştirilmesi; örneğin Erken Uyarı Sistemi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EFA97-F763-40E0-8955-E44400D3370A}" type="slidenum">
              <a:rPr lang="tr-TR" smtClean="0"/>
              <a:pPr/>
              <a:t>18</a:t>
            </a:fld>
            <a:endParaRPr lang="tr-TR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28600"/>
            <a:ext cx="8686800" cy="758952"/>
          </a:xfrm>
        </p:spPr>
        <p:txBody>
          <a:bodyPr>
            <a:noAutofit/>
          </a:bodyPr>
          <a:lstStyle/>
          <a:p>
            <a:r>
              <a:rPr lang="tr-TR" sz="2800" dirty="0" smtClean="0"/>
              <a:t>Ticaretteki artışın sürdürülmesi için ticaret maliyetlerinin düşürülmesi</a:t>
            </a:r>
            <a:endParaRPr lang="tr-TR" sz="2800" dirty="0"/>
          </a:p>
        </p:txBody>
      </p:sp>
    </p:spTree>
    <p:extLst>
      <p:ext uri="{BB962C8B-B14F-4D97-AF65-F5344CB8AC3E}">
        <p14:creationId xmlns:p14="http://schemas.microsoft.com/office/powerpoint/2010/main" val="3614021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EFA97-F763-40E0-8955-E44400D3370A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33400" y="2286000"/>
            <a:ext cx="8229600" cy="1143000"/>
          </a:xfrm>
        </p:spPr>
        <p:txBody>
          <a:bodyPr/>
          <a:lstStyle/>
          <a:p>
            <a:r>
              <a:rPr lang="tr-TR" dirty="0" smtClean="0"/>
              <a:t>7. Özet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8214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481329"/>
            <a:ext cx="8229600" cy="4081272"/>
          </a:xfrm>
        </p:spPr>
        <p:txBody>
          <a:bodyPr>
            <a:normAutofit lnSpcReduction="10000"/>
          </a:bodyPr>
          <a:lstStyle/>
          <a:p>
            <a:pPr marL="624078" indent="-514350">
              <a:buFont typeface="+mj-lt"/>
              <a:buAutoNum type="arabicPeriod"/>
            </a:pPr>
            <a:r>
              <a:rPr lang="tr-TR" dirty="0" smtClean="0"/>
              <a:t>Giriş – Neden bu değerlendirme, neden şimdi?</a:t>
            </a:r>
          </a:p>
          <a:p>
            <a:pPr marL="624078" indent="-514350">
              <a:buFont typeface="+mj-lt"/>
              <a:buAutoNum type="arabicPeriod"/>
            </a:pPr>
            <a:r>
              <a:rPr lang="tr-TR" dirty="0" smtClean="0"/>
              <a:t>GB’nin STA ile Kıyaslanması</a:t>
            </a:r>
          </a:p>
          <a:p>
            <a:pPr marL="624078" indent="-514350">
              <a:buFont typeface="+mj-lt"/>
              <a:buAutoNum type="arabicPeriod"/>
            </a:pPr>
            <a:r>
              <a:rPr lang="tr-TR" dirty="0" smtClean="0"/>
              <a:t>Tarım ve Hizmetlerde Entegrasyon</a:t>
            </a:r>
          </a:p>
          <a:p>
            <a:pPr marL="624078" indent="-514350">
              <a:buFont typeface="+mj-lt"/>
              <a:buAutoNum type="arabicPeriod"/>
            </a:pPr>
            <a:r>
              <a:rPr lang="tr-TR" dirty="0" smtClean="0"/>
              <a:t>Asimetrik Düzenlemeler</a:t>
            </a:r>
          </a:p>
          <a:p>
            <a:pPr marL="624078" indent="-514350">
              <a:buFont typeface="+mj-lt"/>
              <a:buAutoNum type="arabicPeriod"/>
            </a:pPr>
            <a:r>
              <a:rPr lang="tr-TR" dirty="0" smtClean="0"/>
              <a:t>Koordinasyon ve Anlaşmazlıkların Halli Mekanizması</a:t>
            </a:r>
          </a:p>
          <a:p>
            <a:pPr marL="624078" indent="-514350">
              <a:buFont typeface="+mj-lt"/>
              <a:buAutoNum type="arabicPeriod"/>
            </a:pPr>
            <a:r>
              <a:rPr lang="tr-TR" dirty="0" smtClean="0"/>
              <a:t>Ticaret Maliyetleri</a:t>
            </a:r>
          </a:p>
          <a:p>
            <a:pPr marL="624078" indent="-514350">
              <a:buFont typeface="+mj-lt"/>
              <a:buAutoNum type="arabicPeriod"/>
            </a:pPr>
            <a:r>
              <a:rPr lang="tr-TR" dirty="0" smtClean="0"/>
              <a:t>Özet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EFA97-F763-40E0-8955-E44400D3370A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Sunumun</a:t>
            </a:r>
            <a:r>
              <a:rPr lang="en-US" dirty="0"/>
              <a:t> </a:t>
            </a:r>
            <a:r>
              <a:rPr lang="en-US" dirty="0" err="1"/>
              <a:t>Planı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0598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990600"/>
            <a:ext cx="8991600" cy="5029200"/>
          </a:xfrm>
        </p:spPr>
        <p:txBody>
          <a:bodyPr>
            <a:normAutofit fontScale="92500" lnSpcReduction="10000"/>
          </a:bodyPr>
          <a:lstStyle/>
          <a:p>
            <a:pPr>
              <a:spcAft>
                <a:spcPts val="1200"/>
              </a:spcAft>
            </a:pPr>
            <a:r>
              <a:rPr lang="tr-TR" sz="2000" dirty="0" smtClean="0"/>
              <a:t>GB potansiyelinin tamamına ulaşamamıştır</a:t>
            </a:r>
          </a:p>
          <a:p>
            <a:pPr>
              <a:spcAft>
                <a:spcPts val="1200"/>
              </a:spcAft>
            </a:pPr>
            <a:r>
              <a:rPr lang="tr-TR" sz="2000" dirty="0" smtClean="0"/>
              <a:t>Öneriler </a:t>
            </a:r>
            <a:r>
              <a:rPr lang="tr-TR" sz="2000" dirty="0"/>
              <a:t>tek tek veya paket halinde ele alınabilir:</a:t>
            </a:r>
          </a:p>
          <a:p>
            <a:pPr>
              <a:spcAft>
                <a:spcPts val="1200"/>
              </a:spcAft>
            </a:pPr>
            <a:r>
              <a:rPr lang="tr-TR" sz="2000" dirty="0" smtClean="0"/>
              <a:t>Olası bir paket şunları içerbilir:</a:t>
            </a:r>
          </a:p>
          <a:p>
            <a:pPr lvl="1">
              <a:lnSpc>
                <a:spcPct val="80000"/>
              </a:lnSpc>
              <a:spcAft>
                <a:spcPts val="1200"/>
              </a:spcAft>
            </a:pPr>
            <a:r>
              <a:rPr lang="tr-TR" sz="1700" dirty="0" smtClean="0"/>
              <a:t>Karar verme sürecindeki asimetrilerin azaltılması</a:t>
            </a:r>
          </a:p>
          <a:p>
            <a:pPr lvl="1">
              <a:lnSpc>
                <a:spcPct val="80000"/>
              </a:lnSpc>
              <a:spcAft>
                <a:spcPts val="1200"/>
              </a:spcAft>
            </a:pPr>
            <a:r>
              <a:rPr lang="tr-TR" sz="1700" dirty="0" smtClean="0"/>
              <a:t>STA’lar için paralel müzakerelerin resmileştirilmesi</a:t>
            </a:r>
          </a:p>
          <a:p>
            <a:pPr lvl="1">
              <a:lnSpc>
                <a:spcPct val="80000"/>
              </a:lnSpc>
              <a:spcAft>
                <a:spcPts val="1200"/>
              </a:spcAft>
            </a:pPr>
            <a:r>
              <a:rPr lang="tr-TR" sz="1700" dirty="0" smtClean="0"/>
              <a:t>Önceden yeterli bulunan Türk iş insanlarına yönelik vize için “yeşil şerit” oluşturulması</a:t>
            </a:r>
          </a:p>
          <a:p>
            <a:pPr lvl="1">
              <a:lnSpc>
                <a:spcPct val="80000"/>
              </a:lnSpc>
              <a:spcAft>
                <a:spcPts val="1200"/>
              </a:spcAft>
            </a:pPr>
            <a:r>
              <a:rPr lang="tr-TR" sz="1700" dirty="0" smtClean="0"/>
              <a:t>GB’nin kapsadığı ticaret için karayolu taşımacılık izinlerinin serbestleştirilmesi</a:t>
            </a:r>
          </a:p>
          <a:p>
            <a:pPr lvl="1">
              <a:lnSpc>
                <a:spcPct val="80000"/>
              </a:lnSpc>
              <a:spcAft>
                <a:spcPts val="1200"/>
              </a:spcAft>
            </a:pPr>
            <a:r>
              <a:rPr lang="tr-TR" sz="1700" dirty="0" smtClean="0"/>
              <a:t>Ticari Korunma Aracı soruşturmaları başlatılmadan önce daha iyi koordinasyon sağlanması</a:t>
            </a:r>
          </a:p>
          <a:p>
            <a:pPr lvl="1">
              <a:lnSpc>
                <a:spcPct val="80000"/>
              </a:lnSpc>
              <a:spcAft>
                <a:spcPts val="1200"/>
              </a:spcAft>
            </a:pPr>
            <a:r>
              <a:rPr lang="tr-TR" sz="1800" dirty="0"/>
              <a:t>Tercihli ticaretin </a:t>
            </a:r>
            <a:r>
              <a:rPr lang="tr-TR" sz="1800" dirty="0" smtClean="0"/>
              <a:t>temel </a:t>
            </a:r>
            <a:r>
              <a:rPr lang="tr-TR" sz="1800" dirty="0"/>
              <a:t>tarımı ve hizmetleri kapsayacak şekilde genişletilmesi her iki taraf için önemli kazanımlar sağlayacaktır</a:t>
            </a:r>
          </a:p>
          <a:p>
            <a:pPr lvl="1">
              <a:lnSpc>
                <a:spcPct val="80000"/>
              </a:lnSpc>
              <a:spcAft>
                <a:spcPts val="1200"/>
              </a:spcAft>
            </a:pPr>
            <a:r>
              <a:rPr lang="tr-TR" sz="1700" dirty="0" smtClean="0"/>
              <a:t>İhtilaf çözüm mekanizmasının güçlendirilmesi</a:t>
            </a:r>
          </a:p>
          <a:p>
            <a:pPr lvl="1">
              <a:lnSpc>
                <a:spcPct val="80000"/>
              </a:lnSpc>
              <a:spcAft>
                <a:spcPts val="1200"/>
              </a:spcAft>
            </a:pPr>
            <a:r>
              <a:rPr lang="tr-TR" sz="1700" dirty="0" smtClean="0"/>
              <a:t>Türkiye’nin müktesebatı kendi mevzuatına aktarma sürecinin şeffaflığının arttırılması</a:t>
            </a:r>
          </a:p>
          <a:p>
            <a:pPr marL="393192" lvl="1" indent="0">
              <a:buNone/>
            </a:pPr>
            <a:endParaRPr lang="tr-TR" sz="17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EFA97-F763-40E0-8955-E44400D3370A}" type="slidenum">
              <a:rPr lang="tr-TR" smtClean="0"/>
              <a:pPr/>
              <a:t>20</a:t>
            </a:fld>
            <a:endParaRPr lang="tr-TR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28600"/>
            <a:ext cx="8534400" cy="758952"/>
          </a:xfrm>
        </p:spPr>
        <p:txBody>
          <a:bodyPr>
            <a:noAutofit/>
          </a:bodyPr>
          <a:lstStyle/>
          <a:p>
            <a:r>
              <a:rPr lang="tr-TR" sz="2800" smtClean="0"/>
              <a:t>Özet</a:t>
            </a:r>
            <a:endParaRPr lang="tr-TR" sz="2800"/>
          </a:p>
        </p:txBody>
      </p:sp>
    </p:spTree>
    <p:extLst>
      <p:ext uri="{BB962C8B-B14F-4D97-AF65-F5344CB8AC3E}">
        <p14:creationId xmlns:p14="http://schemas.microsoft.com/office/powerpoint/2010/main" val="3921301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EFA97-F763-40E0-8955-E44400D3370A}" type="slidenum">
              <a:rPr lang="en-US" smtClean="0"/>
              <a:pPr/>
              <a:t>21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667000"/>
            <a:ext cx="8229600" cy="1143000"/>
          </a:xfrm>
        </p:spPr>
        <p:txBody>
          <a:bodyPr/>
          <a:lstStyle/>
          <a:p>
            <a:r>
              <a:rPr lang="tr-TR" dirty="0" smtClean="0"/>
              <a:t>Teşekkürler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2742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066800"/>
            <a:ext cx="8223950" cy="4876800"/>
          </a:xfrm>
        </p:spPr>
        <p:txBody>
          <a:bodyPr>
            <a:normAutofit fontScale="92500" lnSpcReduction="10000"/>
          </a:bodyPr>
          <a:lstStyle/>
          <a:p>
            <a:r>
              <a:rPr lang="tr-TR" sz="2800" dirty="0" smtClean="0"/>
              <a:t>AB-Türkiye Gümrük Birliği öncü ve benzersiz bir girişim olmuştur</a:t>
            </a:r>
          </a:p>
          <a:p>
            <a:r>
              <a:rPr lang="tr-TR" sz="2800" dirty="0" smtClean="0"/>
              <a:t>Gümrük Birliği Türkiye için önemli bir entegrasyon aracı olmuştur</a:t>
            </a:r>
          </a:p>
          <a:p>
            <a:r>
              <a:rPr lang="tr-TR" sz="2800" dirty="0" smtClean="0"/>
              <a:t>Değişen küresel ekonomi </a:t>
            </a:r>
            <a:r>
              <a:rPr lang="en-US" sz="2800" dirty="0" err="1" smtClean="0"/>
              <a:t>GB’deki</a:t>
            </a:r>
            <a:r>
              <a:rPr lang="en-US" sz="2800" dirty="0" smtClean="0"/>
              <a:t> </a:t>
            </a:r>
            <a:r>
              <a:rPr lang="tr-TR" sz="2800" dirty="0" smtClean="0"/>
              <a:t>tasarım hatalarını ortaya çıkarmaktadır: daha fazla entegrasyona ihtiyaç duyulmaktadır </a:t>
            </a:r>
          </a:p>
          <a:p>
            <a:r>
              <a:rPr lang="tr-TR" sz="2800" dirty="0" smtClean="0"/>
              <a:t>Bu değerlendirme, </a:t>
            </a:r>
          </a:p>
          <a:p>
            <a:pPr lvl="1"/>
            <a:r>
              <a:rPr lang="tr-TR" sz="2400" dirty="0" smtClean="0"/>
              <a:t>Gümrük </a:t>
            </a:r>
            <a:r>
              <a:rPr lang="tr-TR" sz="2400" dirty="0"/>
              <a:t>Birliğinin ekonomik etkilerini </a:t>
            </a:r>
            <a:r>
              <a:rPr lang="tr-TR" sz="2400" dirty="0" smtClean="0"/>
              <a:t>değerlendirmek ve  </a:t>
            </a:r>
          </a:p>
          <a:p>
            <a:pPr lvl="1"/>
            <a:r>
              <a:rPr lang="tr-TR" sz="2400" dirty="0" smtClean="0"/>
              <a:t>AB-Türkiye </a:t>
            </a:r>
            <a:r>
              <a:rPr lang="tr-TR" sz="2400" dirty="0"/>
              <a:t>ticaret ilişkilerini geliştirmek için ileriye dönük ve çözüm odaklı politika önerilerinde </a:t>
            </a:r>
            <a:r>
              <a:rPr lang="tr-TR" sz="2400" dirty="0" smtClean="0"/>
              <a:t>bulunmak amacıyla planlanmıştır.</a:t>
            </a:r>
            <a:endParaRPr lang="tr-TR" sz="2400" dirty="0"/>
          </a:p>
          <a:p>
            <a:endParaRPr lang="tr-TR" sz="2800" dirty="0" smtClean="0"/>
          </a:p>
          <a:p>
            <a:pPr marL="274320" lvl="1" indent="0">
              <a:buNone/>
            </a:pPr>
            <a:endParaRPr lang="tr-TR" sz="2800" dirty="0" smtClean="0">
              <a:latin typeface="Book Antiqua" panose="02040602050305030304" pitchFamily="18" charset="0"/>
            </a:endParaRPr>
          </a:p>
          <a:p>
            <a:pPr lvl="1"/>
            <a:endParaRPr lang="tr-TR" dirty="0">
              <a:latin typeface="Book Antiqua" panose="0204060205030503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EFA97-F763-40E0-8955-E44400D3370A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76200"/>
            <a:ext cx="8229600" cy="973476"/>
          </a:xfrm>
        </p:spPr>
        <p:txBody>
          <a:bodyPr>
            <a:normAutofit/>
          </a:bodyPr>
          <a:lstStyle/>
          <a:p>
            <a:r>
              <a:rPr lang="tr-TR" sz="4000" dirty="0" smtClean="0"/>
              <a:t>1.Giriş</a:t>
            </a:r>
            <a:endParaRPr lang="tr-TR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EFA97-F763-40E0-8955-E44400D3370A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33400" y="2590800"/>
            <a:ext cx="8229600" cy="1143000"/>
          </a:xfrm>
        </p:spPr>
        <p:txBody>
          <a:bodyPr/>
          <a:lstStyle/>
          <a:p>
            <a:r>
              <a:rPr lang="tr-TR" dirty="0" smtClean="0"/>
              <a:t>2. GB </a:t>
            </a:r>
            <a:r>
              <a:rPr lang="en-US" dirty="0" smtClean="0"/>
              <a:t>–</a:t>
            </a:r>
            <a:r>
              <a:rPr lang="tr-TR" dirty="0" smtClean="0"/>
              <a:t> STA</a:t>
            </a:r>
            <a:r>
              <a:rPr lang="en-US" dirty="0" smtClean="0"/>
              <a:t> k</a:t>
            </a:r>
            <a:r>
              <a:rPr lang="tr-TR" dirty="0" smtClean="0"/>
              <a:t>ıyaslaması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2469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371600"/>
            <a:ext cx="7772400" cy="4419600"/>
          </a:xfrm>
        </p:spPr>
        <p:txBody>
          <a:bodyPr>
            <a:normAutofit fontScale="25000" lnSpcReduction="20000"/>
          </a:bodyPr>
          <a:lstStyle/>
          <a:p>
            <a:pPr indent="0"/>
            <a:r>
              <a:rPr lang="tr-TR" sz="9600" dirty="0" smtClean="0"/>
              <a:t> Ortak  gümrük tarifesi Türkiye’nin ithalat tarifeleri için bir çıpa oluşturmuştur</a:t>
            </a:r>
          </a:p>
          <a:p>
            <a:pPr indent="0">
              <a:buNone/>
            </a:pPr>
            <a:endParaRPr lang="tr-TR" sz="9600" dirty="0" smtClean="0"/>
          </a:p>
          <a:p>
            <a:pPr indent="0"/>
            <a:r>
              <a:rPr lang="tr-TR" sz="9600" dirty="0" smtClean="0"/>
              <a:t> STA’larda maliyetli </a:t>
            </a:r>
            <a:r>
              <a:rPr lang="tr-TR" sz="9600" dirty="0"/>
              <a:t>menşe kurallarına ihtiyaç </a:t>
            </a:r>
            <a:r>
              <a:rPr lang="tr-TR" sz="9600" dirty="0" smtClean="0"/>
              <a:t>duyulmamaktadır</a:t>
            </a:r>
          </a:p>
          <a:p>
            <a:pPr indent="0">
              <a:buNone/>
            </a:pPr>
            <a:endParaRPr lang="tr-TR" sz="9600" dirty="0"/>
          </a:p>
          <a:p>
            <a:pPr indent="0"/>
            <a:r>
              <a:rPr lang="tr-TR" sz="9600" dirty="0" smtClean="0"/>
              <a:t> Türkiye’nin </a:t>
            </a:r>
            <a:r>
              <a:rPr lang="tr-TR" sz="9600" dirty="0"/>
              <a:t>AB’ye ihracatı GB kapsamında bir STA’ya göre yüzde 7 daha </a:t>
            </a:r>
            <a:r>
              <a:rPr lang="tr-TR" sz="9600" dirty="0" smtClean="0"/>
              <a:t>yüksektir</a:t>
            </a:r>
          </a:p>
          <a:p>
            <a:pPr indent="0"/>
            <a:endParaRPr lang="tr-TR" sz="9600" dirty="0"/>
          </a:p>
          <a:p>
            <a:pPr indent="0"/>
            <a:r>
              <a:rPr lang="tr-TR" sz="9600" dirty="0"/>
              <a:t>AB’nin Türkiye’ye ihracatı yüzde 4 daha </a:t>
            </a:r>
            <a:r>
              <a:rPr lang="tr-TR" sz="9600" dirty="0" smtClean="0"/>
              <a:t>yüksektir</a:t>
            </a:r>
          </a:p>
          <a:p>
            <a:pPr indent="0"/>
            <a:endParaRPr lang="tr-TR" sz="9600" dirty="0"/>
          </a:p>
          <a:p>
            <a:pPr indent="0"/>
            <a:r>
              <a:rPr lang="tr-TR" sz="9600" dirty="0"/>
              <a:t>En çok etkilenen sektörler: motorlu araçlar, televizyon, giyim</a:t>
            </a:r>
          </a:p>
          <a:p>
            <a:pPr indent="0"/>
            <a:endParaRPr lang="tr-TR" sz="1600" dirty="0"/>
          </a:p>
          <a:p>
            <a:pPr indent="0"/>
            <a:endParaRPr lang="tr-TR" sz="1600" dirty="0" smtClean="0"/>
          </a:p>
          <a:p>
            <a:pPr marL="109728" indent="0">
              <a:buNone/>
            </a:pPr>
            <a:endParaRPr lang="tr-TR" sz="1400" b="1" dirty="0" smtClean="0"/>
          </a:p>
          <a:p>
            <a:pPr>
              <a:buNone/>
            </a:pPr>
            <a:r>
              <a:rPr lang="tr-TR" sz="2200" dirty="0" smtClean="0"/>
              <a:t>	</a:t>
            </a:r>
            <a:endParaRPr lang="tr-TR" sz="1700" dirty="0" smtClean="0"/>
          </a:p>
          <a:p>
            <a:pPr>
              <a:buNone/>
            </a:pPr>
            <a:r>
              <a:rPr lang="tr-TR" sz="1700" dirty="0" smtClean="0"/>
              <a:t>	</a:t>
            </a:r>
          </a:p>
          <a:p>
            <a:pPr marL="742950" indent="-742950">
              <a:buNone/>
            </a:pPr>
            <a:endParaRPr lang="tr-TR" sz="2900" dirty="0" smtClean="0">
              <a:solidFill>
                <a:schemeClr val="tx2"/>
              </a:solidFill>
            </a:endParaRPr>
          </a:p>
          <a:p>
            <a:pPr marL="393192" lvl="1" indent="0">
              <a:buNone/>
            </a:pPr>
            <a:endParaRPr lang="tr-TR" sz="24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EFA97-F763-40E0-8955-E44400D3370A}" type="slidenum">
              <a:rPr lang="tr-TR" smtClean="0"/>
              <a:pPr/>
              <a:t>5</a:t>
            </a:fld>
            <a:endParaRPr lang="tr-TR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28600"/>
            <a:ext cx="8534400" cy="987552"/>
          </a:xfrm>
        </p:spPr>
        <p:txBody>
          <a:bodyPr>
            <a:normAutofit/>
          </a:bodyPr>
          <a:lstStyle/>
          <a:p>
            <a:r>
              <a:rPr lang="tr-TR" sz="2800" dirty="0" smtClean="0"/>
              <a:t>GB, bir STA’ya göre daha fazla fayda sağlamıştır</a:t>
            </a:r>
            <a:endParaRPr lang="tr-TR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EFA97-F763-40E0-8955-E44400D3370A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33400" y="22098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tr-TR" dirty="0" smtClean="0"/>
              <a:t>3. Tarım ve Hizmetlerde Entegrasyon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8746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2057400"/>
            <a:ext cx="8768992" cy="3886200"/>
          </a:xfrm>
        </p:spPr>
        <p:txBody>
          <a:bodyPr>
            <a:normAutofit fontScale="92500" lnSpcReduction="10000"/>
          </a:bodyPr>
          <a:lstStyle/>
          <a:p>
            <a:pPr>
              <a:buSzPct val="150000"/>
              <a:buFont typeface="Arial" pitchFamily="34" charset="0"/>
              <a:buChar char="•"/>
            </a:pPr>
            <a:r>
              <a:rPr lang="tr-TR" sz="2000" dirty="0" smtClean="0"/>
              <a:t>Ortak Gümrük Tarifesinin kabul edilmesi Türkiye’nin ithalat koruma önlemlerini önemli ölçüde azaltacaktır</a:t>
            </a:r>
          </a:p>
          <a:p>
            <a:pPr marL="393192" lvl="1" indent="0">
              <a:buSzPct val="150000"/>
              <a:buNone/>
            </a:pPr>
            <a:r>
              <a:rPr lang="tr-TR" sz="2400" dirty="0" smtClean="0"/>
              <a:t>⇒</a:t>
            </a:r>
            <a:r>
              <a:rPr lang="tr-TR" sz="1500" dirty="0" smtClean="0"/>
              <a:t> Tüketiciler için daha düşük fiyatlar, ancak aynı zamanda Türkiye’de daha düşük tarımsal istihdam</a:t>
            </a:r>
          </a:p>
          <a:p>
            <a:pPr marL="109728" indent="0">
              <a:buSzPct val="150000"/>
              <a:buNone/>
            </a:pPr>
            <a:endParaRPr lang="tr-TR" sz="2000" dirty="0" smtClean="0"/>
          </a:p>
          <a:p>
            <a:pPr>
              <a:buSzPct val="150000"/>
              <a:buFont typeface="Arial" pitchFamily="34" charset="0"/>
              <a:buChar char="•"/>
            </a:pPr>
            <a:r>
              <a:rPr lang="tr-TR" sz="2000" dirty="0" smtClean="0"/>
              <a:t>AB-Akdeniz ülkeleri zeytin ve domateste artan rekabet ile karşı karşıya</a:t>
            </a:r>
          </a:p>
          <a:p>
            <a:pPr marL="109728" indent="0">
              <a:buSzPct val="150000"/>
              <a:buNone/>
            </a:pPr>
            <a:endParaRPr lang="tr-TR" sz="2000" dirty="0" smtClean="0"/>
          </a:p>
          <a:p>
            <a:pPr>
              <a:buSzPct val="150000"/>
              <a:buFont typeface="Arial" pitchFamily="34" charset="0"/>
              <a:buChar char="•"/>
            </a:pPr>
            <a:r>
              <a:rPr lang="tr-TR" sz="2000" dirty="0" smtClean="0"/>
              <a:t>AB’nin Türkiye’ye hayvansal ürün ihracatında artış</a:t>
            </a:r>
          </a:p>
          <a:p>
            <a:pPr marL="109728" indent="0">
              <a:buSzPct val="150000"/>
              <a:buNone/>
            </a:pPr>
            <a:endParaRPr lang="tr-TR" sz="2000" dirty="0" smtClean="0"/>
          </a:p>
          <a:p>
            <a:pPr>
              <a:buSzPct val="150000"/>
              <a:buFont typeface="Arial" pitchFamily="34" charset="0"/>
              <a:buChar char="•"/>
            </a:pPr>
            <a:r>
              <a:rPr lang="tr-TR" sz="2000" dirty="0" smtClean="0"/>
              <a:t>Türkiye’nin AB gıda güvenliği kurallarını karşılayabildiği varsayılıyor</a:t>
            </a:r>
          </a:p>
          <a:p>
            <a:pPr marL="109728" lvl="1" indent="0">
              <a:spcBef>
                <a:spcPts val="400"/>
              </a:spcBef>
              <a:buSzPct val="150000"/>
              <a:buNone/>
            </a:pPr>
            <a:r>
              <a:rPr lang="tr-TR" sz="1500" dirty="0" smtClean="0"/>
              <a:t>    </a:t>
            </a:r>
            <a:r>
              <a:rPr lang="tr-TR" sz="2400" dirty="0" smtClean="0"/>
              <a:t>⇒</a:t>
            </a:r>
            <a:r>
              <a:rPr lang="tr-TR" sz="1500" dirty="0" smtClean="0"/>
              <a:t> Süt ürünleri, et, hayvancılık ve balıkçılıkta </a:t>
            </a:r>
            <a:r>
              <a:rPr lang="tr-TR" sz="1500" dirty="0"/>
              <a:t>modernizasyon </a:t>
            </a:r>
            <a:r>
              <a:rPr lang="tr-TR" sz="1500" dirty="0" smtClean="0"/>
              <a:t>için 2 </a:t>
            </a:r>
            <a:r>
              <a:rPr lang="tr-TR" sz="1500" dirty="0"/>
              <a:t>milyar € </a:t>
            </a:r>
            <a:r>
              <a:rPr lang="tr-TR" sz="1500" dirty="0" smtClean="0"/>
              <a:t>maliyet</a:t>
            </a:r>
            <a:endParaRPr lang="tr-TR" sz="2000" dirty="0" smtClean="0"/>
          </a:p>
          <a:p>
            <a:pPr marL="274320" lvl="1" indent="0">
              <a:buNone/>
            </a:pPr>
            <a:endParaRPr lang="tr-T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EFA97-F763-40E0-8955-E44400D3370A}" type="slidenum">
              <a:rPr lang="tr-TR" smtClean="0"/>
              <a:pPr/>
              <a:t>7</a:t>
            </a:fld>
            <a:endParaRPr lang="tr-TR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57200"/>
            <a:ext cx="8839200" cy="987552"/>
          </a:xfrm>
        </p:spPr>
        <p:txBody>
          <a:bodyPr>
            <a:noAutofit/>
          </a:bodyPr>
          <a:lstStyle/>
          <a:p>
            <a:r>
              <a:rPr lang="tr-TR" sz="2800" dirty="0" smtClean="0"/>
              <a:t/>
            </a:r>
            <a:br>
              <a:rPr lang="tr-TR" sz="2800" dirty="0" smtClean="0"/>
            </a:br>
            <a:r>
              <a:rPr lang="tr-TR" sz="2800" dirty="0" smtClean="0"/>
              <a:t>Anlaşmanın temel tarım ürünlerini de kapsayacak şekilde genişletilmesi her iki taraf için de faydalar sağlayacaktır</a:t>
            </a:r>
            <a:endParaRPr lang="tr-TR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09600" y="1447800"/>
            <a:ext cx="8229600" cy="423671"/>
          </a:xfrm>
        </p:spPr>
        <p:txBody>
          <a:bodyPr>
            <a:normAutofit/>
          </a:bodyPr>
          <a:lstStyle/>
          <a:p>
            <a:pPr marL="109728" indent="0">
              <a:buNone/>
            </a:pPr>
            <a:r>
              <a:rPr lang="tr-TR" sz="1200" i="1" dirty="0" smtClean="0"/>
              <a:t>           a) Türkiye’nin reel gelirindeki değişim 		            b) AB’nin reel gelirindeki değişim </a:t>
            </a:r>
            <a:endParaRPr lang="tr-TR" sz="12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EFA97-F763-40E0-8955-E44400D3370A}" type="slidenum">
              <a:rPr lang="tr-TR" smtClean="0"/>
              <a:pPr/>
              <a:t>8</a:t>
            </a:fld>
            <a:endParaRPr lang="tr-TR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tr-TR" sz="2800" dirty="0" smtClean="0"/>
              <a:t>Temel tarımda AB-Türkiye ticaret anlaşmasının derinleştirilmesinin etkileri – Simülasyon sonuçları</a:t>
            </a:r>
            <a:endParaRPr lang="tr-TR" sz="2800" dirty="0"/>
          </a:p>
        </p:txBody>
      </p:sp>
      <p:graphicFrame>
        <p:nvGraphicFramePr>
          <p:cNvPr id="11" name="Chart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39843997"/>
              </p:ext>
            </p:extLst>
          </p:nvPr>
        </p:nvGraphicFramePr>
        <p:xfrm>
          <a:off x="345896" y="1676400"/>
          <a:ext cx="3962400" cy="24383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2" name="Chart 1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9039249"/>
              </p:ext>
            </p:extLst>
          </p:nvPr>
        </p:nvGraphicFramePr>
        <p:xfrm>
          <a:off x="4876800" y="1752600"/>
          <a:ext cx="3997504" cy="236219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0" name="Content Placeholder 2"/>
          <p:cNvSpPr txBox="1">
            <a:spLocks/>
          </p:cNvSpPr>
          <p:nvPr/>
        </p:nvSpPr>
        <p:spPr>
          <a:xfrm>
            <a:off x="2209800" y="4495800"/>
            <a:ext cx="6113357" cy="1733068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65760" indent="-256032" algn="l" rtl="0" eaLnBrk="1" latinLnBrk="0" hangingPunct="1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defRPr kumimoji="0"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1792" indent="-228600" algn="l" rtl="0" eaLnBrk="1" latinLnBrk="0" hangingPunct="1">
              <a:spcBef>
                <a:spcPts val="324"/>
              </a:spcBef>
              <a:buClr>
                <a:schemeClr val="accent1"/>
              </a:buClr>
              <a:buFont typeface="Verdana"/>
              <a:buChar char="◦"/>
              <a:defRPr kumimoji="0"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9536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SzPct val="100000"/>
              <a:buFont typeface="Wingdings 2"/>
              <a:buChar char="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430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0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002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574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109728" indent="0">
              <a:buSzPct val="150000"/>
              <a:buNone/>
            </a:pPr>
            <a:r>
              <a:rPr lang="tr-TR" sz="1700" dirty="0" smtClean="0"/>
              <a:t>4 farklı senaryo:</a:t>
            </a:r>
            <a:endParaRPr lang="tr-TR" sz="1700" i="1" dirty="0" smtClean="0"/>
          </a:p>
          <a:p>
            <a:pPr marL="509778" indent="-400050">
              <a:buClrTx/>
              <a:buSzPct val="100000"/>
              <a:buFont typeface="+mj-lt"/>
              <a:buAutoNum type="romanLcPeriod"/>
            </a:pPr>
            <a:r>
              <a:rPr lang="tr-TR" sz="1700" dirty="0" smtClean="0"/>
              <a:t>AB-Türkiye arasında tarım STA’sı</a:t>
            </a:r>
          </a:p>
          <a:p>
            <a:pPr marL="509778" indent="-400050">
              <a:buClrTx/>
              <a:buSzPct val="100000"/>
              <a:buFont typeface="+mj-lt"/>
              <a:buAutoNum type="romanLcPeriod"/>
            </a:pPr>
            <a:r>
              <a:rPr lang="tr-TR" sz="1700" dirty="0" smtClean="0"/>
              <a:t>STA + AB’nin ortak gümrük tarifesi</a:t>
            </a:r>
          </a:p>
          <a:p>
            <a:pPr marL="509778" indent="-400050">
              <a:buClrTx/>
              <a:buSzPct val="100000"/>
              <a:buAutoNum type="romanLcPeriod"/>
            </a:pPr>
            <a:r>
              <a:rPr lang="tr-TR" sz="1700" dirty="0" smtClean="0"/>
              <a:t>Tarımda GB (ortak ticaret politikası)</a:t>
            </a:r>
          </a:p>
          <a:p>
            <a:pPr marL="509778" indent="-400050">
              <a:buClrTx/>
              <a:buSzPct val="100000"/>
              <a:buAutoNum type="romanLcPeriod"/>
            </a:pPr>
            <a:r>
              <a:rPr lang="tr-TR" sz="1700" dirty="0" smtClean="0"/>
              <a:t>Türkiye’nin Ortak Tarım Politikasını kabul etmesi</a:t>
            </a:r>
          </a:p>
          <a:p>
            <a:pPr marL="395478" indent="-285750">
              <a:buSzPct val="150000"/>
              <a:buAutoNum type="romanLcPeriod"/>
            </a:pPr>
            <a:endParaRPr lang="tr-TR" sz="1200" dirty="0" smtClean="0"/>
          </a:p>
          <a:p>
            <a:pPr marL="274320" lvl="1" indent="0">
              <a:buFont typeface="Verdana"/>
              <a:buNone/>
            </a:pPr>
            <a:endParaRPr lang="tr-TR" sz="1200" i="1" dirty="0" smtClean="0">
              <a:solidFill>
                <a:schemeClr val="tx2"/>
              </a:solidFill>
            </a:endParaRPr>
          </a:p>
          <a:p>
            <a:endParaRPr lang="tr-TR" sz="1200" dirty="0" smtClean="0"/>
          </a:p>
          <a:p>
            <a:endParaRPr lang="tr-TR" sz="1200" dirty="0" smtClean="0"/>
          </a:p>
          <a:p>
            <a:endParaRPr lang="tr-TR" sz="2000" dirty="0" smtClean="0"/>
          </a:p>
          <a:p>
            <a:pPr marL="274320" lvl="1" indent="0">
              <a:buFont typeface="Verdana"/>
              <a:buNone/>
            </a:pP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1591840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4495800"/>
            <a:ext cx="7543800" cy="1981200"/>
          </a:xfrm>
        </p:spPr>
        <p:txBody>
          <a:bodyPr>
            <a:normAutofit fontScale="92500" lnSpcReduction="10000"/>
          </a:bodyPr>
          <a:lstStyle/>
          <a:p>
            <a:pPr>
              <a:spcAft>
                <a:spcPts val="1200"/>
              </a:spcAft>
            </a:pPr>
            <a:r>
              <a:rPr lang="tr-TR" sz="2000" dirty="0" smtClean="0"/>
              <a:t>Model tahminleri, Türkiye’nin sınır ötesi hizmetler ticaretini serbestleştirmesinin 1,1 milyar dolar düzeyinde statik kazanım getireceğini göstermektedir</a:t>
            </a:r>
          </a:p>
          <a:p>
            <a:r>
              <a:rPr lang="tr-TR" sz="2000" dirty="0" smtClean="0"/>
              <a:t>Düzenleyici çerçevelerdeki başlıca farklılıklar perakende; ulaştırma (AB daha kısıtlayıcı) ve mesleki hizmetler; demiryolu (Türkiye daha kısıtlayıcı)</a:t>
            </a:r>
          </a:p>
          <a:p>
            <a:pPr>
              <a:buNone/>
            </a:pPr>
            <a:endParaRPr lang="tr-TR" sz="2400" dirty="0" smtClean="0"/>
          </a:p>
          <a:p>
            <a:pPr lvl="1"/>
            <a:endParaRPr lang="tr-T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EFA97-F763-40E0-8955-E44400D3370A}" type="slidenum">
              <a:rPr lang="tr-TR" smtClean="0"/>
              <a:pPr/>
              <a:t>9</a:t>
            </a:fld>
            <a:endParaRPr lang="tr-TR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304800"/>
            <a:ext cx="8534400" cy="758952"/>
          </a:xfrm>
        </p:spPr>
        <p:txBody>
          <a:bodyPr>
            <a:noAutofit/>
          </a:bodyPr>
          <a:lstStyle/>
          <a:p>
            <a:r>
              <a:rPr lang="tr-TR" sz="2800" i="1" dirty="0" smtClean="0"/>
              <a:t>Hizmetlerin dahil edilmesi ticareti arttıracaktır</a:t>
            </a:r>
            <a:endParaRPr lang="tr-TR" sz="2800" dirty="0"/>
          </a:p>
        </p:txBody>
      </p:sp>
      <p:sp>
        <p:nvSpPr>
          <p:cNvPr id="7" name="TextBox 6"/>
          <p:cNvSpPr txBox="1"/>
          <p:nvPr/>
        </p:nvSpPr>
        <p:spPr>
          <a:xfrm>
            <a:off x="1719532" y="1063823"/>
            <a:ext cx="6248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1400" b="1" dirty="0" smtClean="0"/>
              <a:t>Türkiye’nin AB ile hizmetler ticaretinin yerçekimi modeli, 2009-11</a:t>
            </a:r>
            <a:endParaRPr lang="tr-TR" dirty="0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984248"/>
            <a:ext cx="4448396" cy="21031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942" y="1981200"/>
            <a:ext cx="4448398" cy="21031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838200" y="1676400"/>
            <a:ext cx="2667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1000" b="1" dirty="0" smtClean="0">
                <a:latin typeface="Calibri" panose="020F0502020204030204" pitchFamily="34" charset="0"/>
              </a:rPr>
              <a:t>Türkiye’nin İhracatı</a:t>
            </a:r>
            <a:endParaRPr lang="en-US" sz="1000" b="1" dirty="0">
              <a:latin typeface="Calibri" panose="020F050202020403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462698" y="1742708"/>
            <a:ext cx="2667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1000" b="1" dirty="0" smtClean="0">
                <a:latin typeface="Calibri" panose="020F0502020204030204" pitchFamily="34" charset="0"/>
              </a:rPr>
              <a:t>Türkiye’nin İthalatı</a:t>
            </a:r>
            <a:endParaRPr lang="en-US" sz="1000" b="1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24746</TotalTime>
  <Words>1093</Words>
  <Application>Microsoft Office PowerPoint</Application>
  <PresentationFormat>On-screen Show (4:3)</PresentationFormat>
  <Paragraphs>191</Paragraphs>
  <Slides>21</Slides>
  <Notes>21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Concourse</vt:lpstr>
      <vt:lpstr>Türkiye-AB  Gümrük Birliği  Değerlendirmesi  </vt:lpstr>
      <vt:lpstr>Sunumun Planı</vt:lpstr>
      <vt:lpstr>1.Giriş</vt:lpstr>
      <vt:lpstr>2. GB – STA kıyaslaması</vt:lpstr>
      <vt:lpstr>GB, bir STA’ya göre daha fazla fayda sağlamıştır</vt:lpstr>
      <vt:lpstr>3. Tarım ve Hizmetlerde Entegrasyon</vt:lpstr>
      <vt:lpstr> Anlaşmanın temel tarım ürünlerini de kapsayacak şekilde genişletilmesi her iki taraf için de faydalar sağlayacaktır</vt:lpstr>
      <vt:lpstr>Temel tarımda AB-Türkiye ticaret anlaşmasının derinleştirilmesinin etkileri – Simülasyon sonuçları</vt:lpstr>
      <vt:lpstr>Hizmetlerin dahil edilmesi ticareti arttıracaktır</vt:lpstr>
      <vt:lpstr>4.Asimetriler</vt:lpstr>
      <vt:lpstr> Kazanımların en üst düzeye çıkarılabilmesi için asimetrilerin düzeltilmesi gerekiyor</vt:lpstr>
      <vt:lpstr>STA’lar için paralel müzakerelerin resmileştirilmesi</vt:lpstr>
      <vt:lpstr>Bu tarz STA’ların Türkiye için refah etkileri</vt:lpstr>
      <vt:lpstr>5. Koordinasyon ve Anlaşmazlıkların Halli Mekanizması  </vt:lpstr>
      <vt:lpstr>Türkiye’nin müktesebatı kendi mevzuatına aktarmasında şeffaflık sağlamak için resmi bir mekanizma gerekli</vt:lpstr>
      <vt:lpstr>İşleyen bir anlaşmazlıkların halli mekanizmasının uygulanması</vt:lpstr>
      <vt:lpstr>6. Ticaret Maliyetleri</vt:lpstr>
      <vt:lpstr>Ticaretteki artışın sürdürülmesi için ticaret maliyetlerinin düşürülmesi</vt:lpstr>
      <vt:lpstr>7. Özet</vt:lpstr>
      <vt:lpstr>Özet</vt:lpstr>
      <vt:lpstr>Teşekkürler</vt:lpstr>
    </vt:vector>
  </TitlesOfParts>
  <Company>The World Bank Group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Bank’s Agricultural Strategy in Africa:  An Update</dc:title>
  <dc:creator>wb17980</dc:creator>
  <cp:lastModifiedBy>Kamer Karakurum-Ozdemir</cp:lastModifiedBy>
  <cp:revision>497</cp:revision>
  <cp:lastPrinted>2014-04-07T16:18:39Z</cp:lastPrinted>
  <dcterms:created xsi:type="dcterms:W3CDTF">2010-11-04T18:01:03Z</dcterms:created>
  <dcterms:modified xsi:type="dcterms:W3CDTF">2014-04-07T19:36:57Z</dcterms:modified>
</cp:coreProperties>
</file>