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notesMasterIdLst>
    <p:notesMasterId r:id="rId50"/>
  </p:notesMasterIdLst>
  <p:sldIdLst>
    <p:sldId id="256" r:id="rId2"/>
    <p:sldId id="358" r:id="rId3"/>
    <p:sldId id="410" r:id="rId4"/>
    <p:sldId id="366" r:id="rId5"/>
    <p:sldId id="411" r:id="rId6"/>
    <p:sldId id="368" r:id="rId7"/>
    <p:sldId id="412" r:id="rId8"/>
    <p:sldId id="413" r:id="rId9"/>
    <p:sldId id="370" r:id="rId10"/>
    <p:sldId id="414" r:id="rId11"/>
    <p:sldId id="415" r:id="rId12"/>
    <p:sldId id="416" r:id="rId13"/>
    <p:sldId id="417" r:id="rId14"/>
    <p:sldId id="375" r:id="rId15"/>
    <p:sldId id="418" r:id="rId16"/>
    <p:sldId id="419" r:id="rId17"/>
    <p:sldId id="420" r:id="rId18"/>
    <p:sldId id="421" r:id="rId19"/>
    <p:sldId id="422" r:id="rId20"/>
    <p:sldId id="381" r:id="rId21"/>
    <p:sldId id="423" r:id="rId22"/>
    <p:sldId id="382" r:id="rId23"/>
    <p:sldId id="383" r:id="rId24"/>
    <p:sldId id="424" r:id="rId25"/>
    <p:sldId id="440" r:id="rId26"/>
    <p:sldId id="425" r:id="rId27"/>
    <p:sldId id="426" r:id="rId28"/>
    <p:sldId id="386" r:id="rId29"/>
    <p:sldId id="406" r:id="rId30"/>
    <p:sldId id="389" r:id="rId31"/>
    <p:sldId id="390" r:id="rId32"/>
    <p:sldId id="427" r:id="rId33"/>
    <p:sldId id="428" r:id="rId34"/>
    <p:sldId id="392" r:id="rId35"/>
    <p:sldId id="429" r:id="rId36"/>
    <p:sldId id="430" r:id="rId37"/>
    <p:sldId id="431" r:id="rId38"/>
    <p:sldId id="432" r:id="rId39"/>
    <p:sldId id="397" r:id="rId40"/>
    <p:sldId id="398" r:id="rId41"/>
    <p:sldId id="433" r:id="rId42"/>
    <p:sldId id="434" r:id="rId43"/>
    <p:sldId id="435" r:id="rId44"/>
    <p:sldId id="436" r:id="rId45"/>
    <p:sldId id="437" r:id="rId46"/>
    <p:sldId id="438" r:id="rId47"/>
    <p:sldId id="439" r:id="rId48"/>
    <p:sldId id="441" r:id="rId49"/>
  </p:sldIdLst>
  <p:sldSz cx="12192000" cy="6858000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81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3E91"/>
    <a:srgbClr val="0F8054"/>
    <a:srgbClr val="00B050"/>
    <a:srgbClr val="1F3E92"/>
    <a:srgbClr val="89A423"/>
    <a:srgbClr val="829F1D"/>
    <a:srgbClr val="CDCDFF"/>
    <a:srgbClr val="AFAFFF"/>
    <a:srgbClr val="FFFF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55" autoAdjust="0"/>
    <p:restoredTop sz="94821" autoAdjust="0"/>
  </p:normalViewPr>
  <p:slideViewPr>
    <p:cSldViewPr>
      <p:cViewPr varScale="1">
        <p:scale>
          <a:sx n="70" d="100"/>
          <a:sy n="70" d="100"/>
        </p:scale>
        <p:origin x="810" y="72"/>
      </p:cViewPr>
      <p:guideLst>
        <p:guide orient="horz" pos="102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92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63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D380F7-3E97-45AA-AA58-9EF7F450DDBE}" type="doc">
      <dgm:prSet loTypeId="urn:microsoft.com/office/officeart/2005/8/layout/bProcess3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r-TR"/>
        </a:p>
      </dgm:t>
    </dgm:pt>
    <dgm:pt modelId="{A01A4D51-64B9-4E4F-A4E3-BAF9A6A506DF}">
      <dgm:prSet phldrT="[Metin]" custT="1"/>
      <dgm:spPr/>
      <dgm:t>
        <a:bodyPr/>
        <a:lstStyle/>
        <a:p>
          <a:r>
            <a:rPr lang="tr-TR" sz="1600" b="1" dirty="0"/>
            <a:t>1. ADIM</a:t>
          </a:r>
        </a:p>
        <a:p>
          <a:r>
            <a:rPr lang="tr-TR" sz="1600" dirty="0"/>
            <a:t>İç/Dış Faktör Analizi</a:t>
          </a:r>
        </a:p>
      </dgm:t>
    </dgm:pt>
    <dgm:pt modelId="{87928E92-6657-4069-A1CC-F6AD10B01555}" type="parTrans" cxnId="{A7B1B6C2-8CB5-4B2D-BA31-9863B5524B90}">
      <dgm:prSet/>
      <dgm:spPr/>
      <dgm:t>
        <a:bodyPr/>
        <a:lstStyle/>
        <a:p>
          <a:endParaRPr lang="tr-TR" sz="2000"/>
        </a:p>
      </dgm:t>
    </dgm:pt>
    <dgm:pt modelId="{B78AA894-B0CB-44C0-8162-AE62FA056D81}" type="sibTrans" cxnId="{A7B1B6C2-8CB5-4B2D-BA31-9863B5524B90}">
      <dgm:prSet custT="1">
        <dgm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tr-TR" sz="1400"/>
        </a:p>
      </dgm:t>
    </dgm:pt>
    <dgm:pt modelId="{A2FE1538-79BD-4C09-98E2-AC404E650A7B}">
      <dgm:prSet phldrT="[Metin]" custT="1"/>
      <dgm:spPr/>
      <dgm:t>
        <a:bodyPr/>
        <a:lstStyle/>
        <a:p>
          <a:r>
            <a:rPr lang="tr-TR" sz="1600" b="1" dirty="0"/>
            <a:t>2. ADIM </a:t>
          </a:r>
        </a:p>
        <a:p>
          <a:r>
            <a:rPr lang="tr-TR" sz="1600" dirty="0"/>
            <a:t>Uzun Dönemli Karar-Plan ve Hedefler</a:t>
          </a:r>
        </a:p>
      </dgm:t>
    </dgm:pt>
    <dgm:pt modelId="{AF9BCD49-4665-4EEC-92BD-C1BC0AE22748}" type="parTrans" cxnId="{829CF96D-4D56-4181-80DF-F97C7FAA304C}">
      <dgm:prSet/>
      <dgm:spPr/>
      <dgm:t>
        <a:bodyPr/>
        <a:lstStyle/>
        <a:p>
          <a:endParaRPr lang="tr-TR" sz="2000"/>
        </a:p>
      </dgm:t>
    </dgm:pt>
    <dgm:pt modelId="{9DF794E9-B7FC-4F92-93D4-7150704B43EA}" type="sibTrans" cxnId="{829CF96D-4D56-4181-80DF-F97C7FAA304C}">
      <dgm:prSet custT="1">
        <dgm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tr-TR" sz="1400"/>
        </a:p>
      </dgm:t>
    </dgm:pt>
    <dgm:pt modelId="{FF7E0214-6EE4-41FD-AE73-87976396F3A6}">
      <dgm:prSet phldrT="[Metin]" custT="1"/>
      <dgm:spPr/>
      <dgm:t>
        <a:bodyPr/>
        <a:lstStyle/>
        <a:p>
          <a:r>
            <a:rPr lang="tr-TR" sz="1600" b="1" dirty="0"/>
            <a:t>3. ADIM</a:t>
          </a:r>
        </a:p>
        <a:p>
          <a:r>
            <a:rPr lang="tr-TR" sz="1600" dirty="0"/>
            <a:t>Planların Uygulanması</a:t>
          </a:r>
        </a:p>
      </dgm:t>
    </dgm:pt>
    <dgm:pt modelId="{6946BFE3-027E-4FC8-981C-B0D439F2218A}" type="parTrans" cxnId="{131935F8-A1A7-4517-9DF4-C6E94ED91445}">
      <dgm:prSet/>
      <dgm:spPr/>
      <dgm:t>
        <a:bodyPr/>
        <a:lstStyle/>
        <a:p>
          <a:endParaRPr lang="tr-TR" sz="2000"/>
        </a:p>
      </dgm:t>
    </dgm:pt>
    <dgm:pt modelId="{8058D483-0808-4F1F-B10D-7A7D502BC10A}" type="sibTrans" cxnId="{131935F8-A1A7-4517-9DF4-C6E94ED91445}">
      <dgm:prSet custT="1">
        <dgm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tr-TR" sz="1400"/>
        </a:p>
      </dgm:t>
    </dgm:pt>
    <dgm:pt modelId="{3ECF4A54-9EA2-4589-AF7C-23265809BCB7}">
      <dgm:prSet phldrT="[Metin]" custT="1"/>
      <dgm:spPr/>
      <dgm:t>
        <a:bodyPr/>
        <a:lstStyle/>
        <a:p>
          <a:r>
            <a:rPr lang="tr-TR" sz="1600" b="1" dirty="0"/>
            <a:t>4. ADIM </a:t>
          </a:r>
        </a:p>
        <a:p>
          <a:r>
            <a:rPr lang="tr-TR" sz="1600" dirty="0"/>
            <a:t>Uygulama Sonuçlarının Değerlendirilmesi</a:t>
          </a:r>
        </a:p>
      </dgm:t>
    </dgm:pt>
    <dgm:pt modelId="{822204E0-340E-49B1-A291-72A5B2EEFD86}" type="parTrans" cxnId="{7029B731-7257-4404-BA1F-599D05386504}">
      <dgm:prSet/>
      <dgm:spPr/>
      <dgm:t>
        <a:bodyPr/>
        <a:lstStyle/>
        <a:p>
          <a:endParaRPr lang="tr-TR" sz="2000"/>
        </a:p>
      </dgm:t>
    </dgm:pt>
    <dgm:pt modelId="{1DD95169-EAB2-470B-AAC4-4026C2E0683E}" type="sibTrans" cxnId="{7029B731-7257-4404-BA1F-599D05386504}">
      <dgm:prSet custT="1">
        <dgm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tr-TR" sz="1400"/>
        </a:p>
      </dgm:t>
    </dgm:pt>
    <dgm:pt modelId="{92EE30BE-B158-4FF5-BD72-8640D1330780}">
      <dgm:prSet phldrT="[Metin]" custT="1"/>
      <dgm:spPr/>
      <dgm:t>
        <a:bodyPr/>
        <a:lstStyle/>
        <a:p>
          <a:r>
            <a:rPr lang="tr-TR" sz="1600" b="1" dirty="0"/>
            <a:t>5. ADIM </a:t>
          </a:r>
        </a:p>
        <a:p>
          <a:r>
            <a:rPr lang="tr-TR" sz="1600" dirty="0"/>
            <a:t>Yeni Plan ve Hedeflerin Uygulanması</a:t>
          </a:r>
        </a:p>
      </dgm:t>
    </dgm:pt>
    <dgm:pt modelId="{BB024A7E-CF74-4F15-B266-541E93CE23B8}" type="parTrans" cxnId="{6E506AF8-5CD0-4572-AF11-7E2C2E96D4C4}">
      <dgm:prSet/>
      <dgm:spPr/>
      <dgm:t>
        <a:bodyPr/>
        <a:lstStyle/>
        <a:p>
          <a:endParaRPr lang="tr-TR" sz="2000"/>
        </a:p>
      </dgm:t>
    </dgm:pt>
    <dgm:pt modelId="{BBED50F6-8B74-4AF5-A57D-B79A1321E3AE}" type="sibTrans" cxnId="{6E506AF8-5CD0-4572-AF11-7E2C2E96D4C4}">
      <dgm:prSet/>
      <dgm:spPr/>
      <dgm:t>
        <a:bodyPr/>
        <a:lstStyle/>
        <a:p>
          <a:endParaRPr lang="tr-TR" sz="2000"/>
        </a:p>
      </dgm:t>
    </dgm:pt>
    <dgm:pt modelId="{51446164-2902-470F-B0CB-260053C1EFC6}" type="pres">
      <dgm:prSet presAssocID="{F0D380F7-3E97-45AA-AA58-9EF7F450DD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B9A0EB4F-E55D-456E-8F78-79F5C637E902}" type="pres">
      <dgm:prSet presAssocID="{A01A4D51-64B9-4E4F-A4E3-BAF9A6A506D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0A9887F0-FB12-4E0C-86AF-DC6002B0058D}" type="pres">
      <dgm:prSet presAssocID="{B78AA894-B0CB-44C0-8162-AE62FA056D81}" presName="sibTrans" presStyleLbl="sibTrans1D1" presStyleIdx="0" presStyleCnt="4"/>
      <dgm:spPr/>
      <dgm:t>
        <a:bodyPr/>
        <a:lstStyle/>
        <a:p>
          <a:endParaRPr lang="tr-TR"/>
        </a:p>
      </dgm:t>
    </dgm:pt>
    <dgm:pt modelId="{51E0B222-4622-4ED2-AC4E-7C3B2DCA4DF0}" type="pres">
      <dgm:prSet presAssocID="{B78AA894-B0CB-44C0-8162-AE62FA056D81}" presName="connectorText" presStyleLbl="sibTrans1D1" presStyleIdx="0" presStyleCnt="4"/>
      <dgm:spPr/>
      <dgm:t>
        <a:bodyPr/>
        <a:lstStyle/>
        <a:p>
          <a:endParaRPr lang="tr-TR"/>
        </a:p>
      </dgm:t>
    </dgm:pt>
    <dgm:pt modelId="{E994BD4A-0CA9-42A1-B9A1-C76948C08F1C}" type="pres">
      <dgm:prSet presAssocID="{A2FE1538-79BD-4C09-98E2-AC404E650A7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4D3ED2E-8B5E-47F3-AE62-7717870CB67F}" type="pres">
      <dgm:prSet presAssocID="{9DF794E9-B7FC-4F92-93D4-7150704B43EA}" presName="sibTrans" presStyleLbl="sibTrans1D1" presStyleIdx="1" presStyleCnt="4"/>
      <dgm:spPr/>
      <dgm:t>
        <a:bodyPr/>
        <a:lstStyle/>
        <a:p>
          <a:endParaRPr lang="tr-TR"/>
        </a:p>
      </dgm:t>
    </dgm:pt>
    <dgm:pt modelId="{10EA7F91-BEF0-43E3-848C-C65CAA37C5D1}" type="pres">
      <dgm:prSet presAssocID="{9DF794E9-B7FC-4F92-93D4-7150704B43EA}" presName="connectorText" presStyleLbl="sibTrans1D1" presStyleIdx="1" presStyleCnt="4"/>
      <dgm:spPr/>
      <dgm:t>
        <a:bodyPr/>
        <a:lstStyle/>
        <a:p>
          <a:endParaRPr lang="tr-TR"/>
        </a:p>
      </dgm:t>
    </dgm:pt>
    <dgm:pt modelId="{8697F5DE-154F-4562-94F6-1EB8D373494E}" type="pres">
      <dgm:prSet presAssocID="{FF7E0214-6EE4-41FD-AE73-87976396F3A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117665F7-6BA6-4BBC-8252-32B405B2ECF3}" type="pres">
      <dgm:prSet presAssocID="{8058D483-0808-4F1F-B10D-7A7D502BC10A}" presName="sibTrans" presStyleLbl="sibTrans1D1" presStyleIdx="2" presStyleCnt="4"/>
      <dgm:spPr/>
      <dgm:t>
        <a:bodyPr/>
        <a:lstStyle/>
        <a:p>
          <a:endParaRPr lang="tr-TR"/>
        </a:p>
      </dgm:t>
    </dgm:pt>
    <dgm:pt modelId="{A2296E36-D6E2-43EF-B604-8C06302A865D}" type="pres">
      <dgm:prSet presAssocID="{8058D483-0808-4F1F-B10D-7A7D502BC10A}" presName="connectorText" presStyleLbl="sibTrans1D1" presStyleIdx="2" presStyleCnt="4"/>
      <dgm:spPr/>
      <dgm:t>
        <a:bodyPr/>
        <a:lstStyle/>
        <a:p>
          <a:endParaRPr lang="tr-TR"/>
        </a:p>
      </dgm:t>
    </dgm:pt>
    <dgm:pt modelId="{7815F6BA-8B31-4203-95F2-A7E04AF48D1C}" type="pres">
      <dgm:prSet presAssocID="{3ECF4A54-9EA2-4589-AF7C-23265809BCB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0A04BCCC-4349-4706-8210-A37B9C4BA799}" type="pres">
      <dgm:prSet presAssocID="{1DD95169-EAB2-470B-AAC4-4026C2E0683E}" presName="sibTrans" presStyleLbl="sibTrans1D1" presStyleIdx="3" presStyleCnt="4"/>
      <dgm:spPr/>
      <dgm:t>
        <a:bodyPr/>
        <a:lstStyle/>
        <a:p>
          <a:endParaRPr lang="tr-TR"/>
        </a:p>
      </dgm:t>
    </dgm:pt>
    <dgm:pt modelId="{99D89580-6BBF-4DF4-B31F-CEC7683F0439}" type="pres">
      <dgm:prSet presAssocID="{1DD95169-EAB2-470B-AAC4-4026C2E0683E}" presName="connectorText" presStyleLbl="sibTrans1D1" presStyleIdx="3" presStyleCnt="4"/>
      <dgm:spPr/>
      <dgm:t>
        <a:bodyPr/>
        <a:lstStyle/>
        <a:p>
          <a:endParaRPr lang="tr-TR"/>
        </a:p>
      </dgm:t>
    </dgm:pt>
    <dgm:pt modelId="{812C0811-036E-43F3-85AA-BE564A7BB97C}" type="pres">
      <dgm:prSet presAssocID="{92EE30BE-B158-4FF5-BD72-8640D133078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4D137B15-7D76-4330-B68C-F6AFA9197D96}" type="presOf" srcId="{FF7E0214-6EE4-41FD-AE73-87976396F3A6}" destId="{8697F5DE-154F-4562-94F6-1EB8D373494E}" srcOrd="0" destOrd="0" presId="urn:microsoft.com/office/officeart/2005/8/layout/bProcess3"/>
    <dgm:cxn modelId="{829CF96D-4D56-4181-80DF-F97C7FAA304C}" srcId="{F0D380F7-3E97-45AA-AA58-9EF7F450DDBE}" destId="{A2FE1538-79BD-4C09-98E2-AC404E650A7B}" srcOrd="1" destOrd="0" parTransId="{AF9BCD49-4665-4EEC-92BD-C1BC0AE22748}" sibTransId="{9DF794E9-B7FC-4F92-93D4-7150704B43EA}"/>
    <dgm:cxn modelId="{135726DE-32A4-4E9D-83CD-28BB74DE71A2}" type="presOf" srcId="{9DF794E9-B7FC-4F92-93D4-7150704B43EA}" destId="{10EA7F91-BEF0-43E3-848C-C65CAA37C5D1}" srcOrd="1" destOrd="0" presId="urn:microsoft.com/office/officeart/2005/8/layout/bProcess3"/>
    <dgm:cxn modelId="{7029B731-7257-4404-BA1F-599D05386504}" srcId="{F0D380F7-3E97-45AA-AA58-9EF7F450DDBE}" destId="{3ECF4A54-9EA2-4589-AF7C-23265809BCB7}" srcOrd="3" destOrd="0" parTransId="{822204E0-340E-49B1-A291-72A5B2EEFD86}" sibTransId="{1DD95169-EAB2-470B-AAC4-4026C2E0683E}"/>
    <dgm:cxn modelId="{19456CB9-CB45-478C-84DE-2198FA3F32A3}" type="presOf" srcId="{A2FE1538-79BD-4C09-98E2-AC404E650A7B}" destId="{E994BD4A-0CA9-42A1-B9A1-C76948C08F1C}" srcOrd="0" destOrd="0" presId="urn:microsoft.com/office/officeart/2005/8/layout/bProcess3"/>
    <dgm:cxn modelId="{299E3313-270D-4611-8B74-CFA2F02526B7}" type="presOf" srcId="{9DF794E9-B7FC-4F92-93D4-7150704B43EA}" destId="{44D3ED2E-8B5E-47F3-AE62-7717870CB67F}" srcOrd="0" destOrd="0" presId="urn:microsoft.com/office/officeart/2005/8/layout/bProcess3"/>
    <dgm:cxn modelId="{CBB97C07-AF7E-46EE-8103-65BEF3BED9CD}" type="presOf" srcId="{F0D380F7-3E97-45AA-AA58-9EF7F450DDBE}" destId="{51446164-2902-470F-B0CB-260053C1EFC6}" srcOrd="0" destOrd="0" presId="urn:microsoft.com/office/officeart/2005/8/layout/bProcess3"/>
    <dgm:cxn modelId="{920568BC-F86F-4B00-BF4A-C9A80E9A93D9}" type="presOf" srcId="{1DD95169-EAB2-470B-AAC4-4026C2E0683E}" destId="{99D89580-6BBF-4DF4-B31F-CEC7683F0439}" srcOrd="1" destOrd="0" presId="urn:microsoft.com/office/officeart/2005/8/layout/bProcess3"/>
    <dgm:cxn modelId="{E8DBBAF0-670F-4E28-BC48-12DC7524A917}" type="presOf" srcId="{B78AA894-B0CB-44C0-8162-AE62FA056D81}" destId="{0A9887F0-FB12-4E0C-86AF-DC6002B0058D}" srcOrd="0" destOrd="0" presId="urn:microsoft.com/office/officeart/2005/8/layout/bProcess3"/>
    <dgm:cxn modelId="{A7B1B6C2-8CB5-4B2D-BA31-9863B5524B90}" srcId="{F0D380F7-3E97-45AA-AA58-9EF7F450DDBE}" destId="{A01A4D51-64B9-4E4F-A4E3-BAF9A6A506DF}" srcOrd="0" destOrd="0" parTransId="{87928E92-6657-4069-A1CC-F6AD10B01555}" sibTransId="{B78AA894-B0CB-44C0-8162-AE62FA056D81}"/>
    <dgm:cxn modelId="{E0814D5B-41D9-4494-8948-41B78CD34896}" type="presOf" srcId="{1DD95169-EAB2-470B-AAC4-4026C2E0683E}" destId="{0A04BCCC-4349-4706-8210-A37B9C4BA799}" srcOrd="0" destOrd="0" presId="urn:microsoft.com/office/officeart/2005/8/layout/bProcess3"/>
    <dgm:cxn modelId="{7AEF14FA-582C-417B-86D6-D83980638802}" type="presOf" srcId="{92EE30BE-B158-4FF5-BD72-8640D1330780}" destId="{812C0811-036E-43F3-85AA-BE564A7BB97C}" srcOrd="0" destOrd="0" presId="urn:microsoft.com/office/officeart/2005/8/layout/bProcess3"/>
    <dgm:cxn modelId="{A06BB6A9-3387-41F9-885F-D15E217A0C7A}" type="presOf" srcId="{A01A4D51-64B9-4E4F-A4E3-BAF9A6A506DF}" destId="{B9A0EB4F-E55D-456E-8F78-79F5C637E902}" srcOrd="0" destOrd="0" presId="urn:microsoft.com/office/officeart/2005/8/layout/bProcess3"/>
    <dgm:cxn modelId="{B8CE3066-F026-45DD-BB40-DB217A4B6FC9}" type="presOf" srcId="{8058D483-0808-4F1F-B10D-7A7D502BC10A}" destId="{117665F7-6BA6-4BBC-8252-32B405B2ECF3}" srcOrd="0" destOrd="0" presId="urn:microsoft.com/office/officeart/2005/8/layout/bProcess3"/>
    <dgm:cxn modelId="{6E506AF8-5CD0-4572-AF11-7E2C2E96D4C4}" srcId="{F0D380F7-3E97-45AA-AA58-9EF7F450DDBE}" destId="{92EE30BE-B158-4FF5-BD72-8640D1330780}" srcOrd="4" destOrd="0" parTransId="{BB024A7E-CF74-4F15-B266-541E93CE23B8}" sibTransId="{BBED50F6-8B74-4AF5-A57D-B79A1321E3AE}"/>
    <dgm:cxn modelId="{131935F8-A1A7-4517-9DF4-C6E94ED91445}" srcId="{F0D380F7-3E97-45AA-AA58-9EF7F450DDBE}" destId="{FF7E0214-6EE4-41FD-AE73-87976396F3A6}" srcOrd="2" destOrd="0" parTransId="{6946BFE3-027E-4FC8-981C-B0D439F2218A}" sibTransId="{8058D483-0808-4F1F-B10D-7A7D502BC10A}"/>
    <dgm:cxn modelId="{F30B3BBB-83EE-4FC0-AA58-A43F060680EA}" type="presOf" srcId="{8058D483-0808-4F1F-B10D-7A7D502BC10A}" destId="{A2296E36-D6E2-43EF-B604-8C06302A865D}" srcOrd="1" destOrd="0" presId="urn:microsoft.com/office/officeart/2005/8/layout/bProcess3"/>
    <dgm:cxn modelId="{52764C8F-F575-4A80-913A-E5B44937870E}" type="presOf" srcId="{3ECF4A54-9EA2-4589-AF7C-23265809BCB7}" destId="{7815F6BA-8B31-4203-95F2-A7E04AF48D1C}" srcOrd="0" destOrd="0" presId="urn:microsoft.com/office/officeart/2005/8/layout/bProcess3"/>
    <dgm:cxn modelId="{60DCF267-28BB-41C8-837D-EE15C7B30108}" type="presOf" srcId="{B78AA894-B0CB-44C0-8162-AE62FA056D81}" destId="{51E0B222-4622-4ED2-AC4E-7C3B2DCA4DF0}" srcOrd="1" destOrd="0" presId="urn:microsoft.com/office/officeart/2005/8/layout/bProcess3"/>
    <dgm:cxn modelId="{01D834DF-C2D5-466B-8AAE-A556E2C66766}" type="presParOf" srcId="{51446164-2902-470F-B0CB-260053C1EFC6}" destId="{B9A0EB4F-E55D-456E-8F78-79F5C637E902}" srcOrd="0" destOrd="0" presId="urn:microsoft.com/office/officeart/2005/8/layout/bProcess3"/>
    <dgm:cxn modelId="{655511C7-30E4-4B0F-9849-A0E988A73770}" type="presParOf" srcId="{51446164-2902-470F-B0CB-260053C1EFC6}" destId="{0A9887F0-FB12-4E0C-86AF-DC6002B0058D}" srcOrd="1" destOrd="0" presId="urn:microsoft.com/office/officeart/2005/8/layout/bProcess3"/>
    <dgm:cxn modelId="{11487C9B-3762-4046-9042-5BF30D24100F}" type="presParOf" srcId="{0A9887F0-FB12-4E0C-86AF-DC6002B0058D}" destId="{51E0B222-4622-4ED2-AC4E-7C3B2DCA4DF0}" srcOrd="0" destOrd="0" presId="urn:microsoft.com/office/officeart/2005/8/layout/bProcess3"/>
    <dgm:cxn modelId="{249B59CB-EBA5-440F-A8ED-A67D5E1253E0}" type="presParOf" srcId="{51446164-2902-470F-B0CB-260053C1EFC6}" destId="{E994BD4A-0CA9-42A1-B9A1-C76948C08F1C}" srcOrd="2" destOrd="0" presId="urn:microsoft.com/office/officeart/2005/8/layout/bProcess3"/>
    <dgm:cxn modelId="{DF321411-BD3E-4E39-A2E3-DA765C3F02E2}" type="presParOf" srcId="{51446164-2902-470F-B0CB-260053C1EFC6}" destId="{44D3ED2E-8B5E-47F3-AE62-7717870CB67F}" srcOrd="3" destOrd="0" presId="urn:microsoft.com/office/officeart/2005/8/layout/bProcess3"/>
    <dgm:cxn modelId="{8828FABE-F104-4082-BECA-2C817760207F}" type="presParOf" srcId="{44D3ED2E-8B5E-47F3-AE62-7717870CB67F}" destId="{10EA7F91-BEF0-43E3-848C-C65CAA37C5D1}" srcOrd="0" destOrd="0" presId="urn:microsoft.com/office/officeart/2005/8/layout/bProcess3"/>
    <dgm:cxn modelId="{08309D05-D5DC-45B2-BADF-1F80D206053E}" type="presParOf" srcId="{51446164-2902-470F-B0CB-260053C1EFC6}" destId="{8697F5DE-154F-4562-94F6-1EB8D373494E}" srcOrd="4" destOrd="0" presId="urn:microsoft.com/office/officeart/2005/8/layout/bProcess3"/>
    <dgm:cxn modelId="{32450E57-4305-4109-861F-02BC949AE893}" type="presParOf" srcId="{51446164-2902-470F-B0CB-260053C1EFC6}" destId="{117665F7-6BA6-4BBC-8252-32B405B2ECF3}" srcOrd="5" destOrd="0" presId="urn:microsoft.com/office/officeart/2005/8/layout/bProcess3"/>
    <dgm:cxn modelId="{08E8E71B-1AF6-4BE1-BD97-E6A2ABF252EA}" type="presParOf" srcId="{117665F7-6BA6-4BBC-8252-32B405B2ECF3}" destId="{A2296E36-D6E2-43EF-B604-8C06302A865D}" srcOrd="0" destOrd="0" presId="urn:microsoft.com/office/officeart/2005/8/layout/bProcess3"/>
    <dgm:cxn modelId="{B1635010-24CD-4B4C-8946-0EA10EEB4923}" type="presParOf" srcId="{51446164-2902-470F-B0CB-260053C1EFC6}" destId="{7815F6BA-8B31-4203-95F2-A7E04AF48D1C}" srcOrd="6" destOrd="0" presId="urn:microsoft.com/office/officeart/2005/8/layout/bProcess3"/>
    <dgm:cxn modelId="{118ED574-0B67-44C0-9870-706FEDE7B74F}" type="presParOf" srcId="{51446164-2902-470F-B0CB-260053C1EFC6}" destId="{0A04BCCC-4349-4706-8210-A37B9C4BA799}" srcOrd="7" destOrd="0" presId="urn:microsoft.com/office/officeart/2005/8/layout/bProcess3"/>
    <dgm:cxn modelId="{6A196543-6429-460B-A07E-DE95621C3B2E}" type="presParOf" srcId="{0A04BCCC-4349-4706-8210-A37B9C4BA799}" destId="{99D89580-6BBF-4DF4-B31F-CEC7683F0439}" srcOrd="0" destOrd="0" presId="urn:microsoft.com/office/officeart/2005/8/layout/bProcess3"/>
    <dgm:cxn modelId="{414A5419-ABF6-4D58-A8E5-AF361FC723DF}" type="presParOf" srcId="{51446164-2902-470F-B0CB-260053C1EFC6}" destId="{812C0811-036E-43F3-85AA-BE564A7BB97C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9887F0-FB12-4E0C-86AF-DC6002B0058D}">
      <dsp:nvSpPr>
        <dsp:cNvPr id="0" name=""/>
        <dsp:cNvSpPr/>
      </dsp:nvSpPr>
      <dsp:spPr>
        <a:xfrm>
          <a:off x="2415043" y="1311067"/>
          <a:ext cx="52380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3801" y="45720"/>
              </a:lnTo>
            </a:path>
          </a:pathLst>
        </a:custGeom>
        <a:noFill/>
        <a:ln w="25400" cap="flat" cmpd="sng" algn="ctr">
          <a:solidFill>
            <a:schemeClr val="accent2"/>
          </a:solidFill>
          <a:prstDash val="solid"/>
          <a:tailEnd type="arrow"/>
        </a:ln>
        <a:effectLst>
          <a:outerShdw blurRad="57150" dist="38100" dir="5400000" algn="ctr" rotWithShape="0">
            <a:schemeClr val="accent2">
              <a:shade val="9000"/>
              <a:satMod val="105000"/>
              <a:alpha val="48000"/>
            </a:schemeClr>
          </a:outerShdw>
        </a:effectLst>
      </dsp:spPr>
      <dsp:style>
        <a:lnRef idx="2">
          <a:schemeClr val="accent2"/>
        </a:lnRef>
        <a:fillRef idx="0">
          <a:schemeClr val="accent2"/>
        </a:fillRef>
        <a:effectRef idx="1">
          <a:schemeClr val="accent2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1400" kern="1200"/>
        </a:p>
      </dsp:txBody>
      <dsp:txXfrm>
        <a:off x="2663083" y="1354015"/>
        <a:ext cx="27720" cy="5544"/>
      </dsp:txXfrm>
    </dsp:sp>
    <dsp:sp modelId="{B9A0EB4F-E55D-456E-8F78-79F5C637E902}">
      <dsp:nvSpPr>
        <dsp:cNvPr id="0" name=""/>
        <dsp:cNvSpPr/>
      </dsp:nvSpPr>
      <dsp:spPr>
        <a:xfrm>
          <a:off x="6403" y="633655"/>
          <a:ext cx="2410439" cy="144626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b="1" kern="1200" dirty="0"/>
            <a:t>1. ADIM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 dirty="0"/>
            <a:t>İç/Dış Faktör Analizi</a:t>
          </a:r>
        </a:p>
      </dsp:txBody>
      <dsp:txXfrm>
        <a:off x="6403" y="633655"/>
        <a:ext cx="2410439" cy="1446263"/>
      </dsp:txXfrm>
    </dsp:sp>
    <dsp:sp modelId="{44D3ED2E-8B5E-47F3-AE62-7717870CB67F}">
      <dsp:nvSpPr>
        <dsp:cNvPr id="0" name=""/>
        <dsp:cNvSpPr/>
      </dsp:nvSpPr>
      <dsp:spPr>
        <a:xfrm>
          <a:off x="5379883" y="1311067"/>
          <a:ext cx="52380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3801" y="45720"/>
              </a:lnTo>
            </a:path>
          </a:pathLst>
        </a:custGeom>
        <a:noFill/>
        <a:ln w="25400" cap="flat" cmpd="sng" algn="ctr">
          <a:solidFill>
            <a:schemeClr val="accent3"/>
          </a:solidFill>
          <a:prstDash val="solid"/>
          <a:tailEnd type="arrow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1400" kern="1200"/>
        </a:p>
      </dsp:txBody>
      <dsp:txXfrm>
        <a:off x="5627924" y="1354015"/>
        <a:ext cx="27720" cy="5544"/>
      </dsp:txXfrm>
    </dsp:sp>
    <dsp:sp modelId="{E994BD4A-0CA9-42A1-B9A1-C76948C08F1C}">
      <dsp:nvSpPr>
        <dsp:cNvPr id="0" name=""/>
        <dsp:cNvSpPr/>
      </dsp:nvSpPr>
      <dsp:spPr>
        <a:xfrm>
          <a:off x="2971244" y="633655"/>
          <a:ext cx="2410439" cy="14462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b="1" kern="1200" dirty="0"/>
            <a:t>2. ADIM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 dirty="0"/>
            <a:t>Uzun Dönemli Karar-Plan ve Hedefler</a:t>
          </a:r>
        </a:p>
      </dsp:txBody>
      <dsp:txXfrm>
        <a:off x="2971244" y="633655"/>
        <a:ext cx="2410439" cy="1446263"/>
      </dsp:txXfrm>
    </dsp:sp>
    <dsp:sp modelId="{117665F7-6BA6-4BBC-8252-32B405B2ECF3}">
      <dsp:nvSpPr>
        <dsp:cNvPr id="0" name=""/>
        <dsp:cNvSpPr/>
      </dsp:nvSpPr>
      <dsp:spPr>
        <a:xfrm>
          <a:off x="1211623" y="2078119"/>
          <a:ext cx="5929681" cy="523801"/>
        </a:xfrm>
        <a:custGeom>
          <a:avLst/>
          <a:gdLst/>
          <a:ahLst/>
          <a:cxnLst/>
          <a:rect l="0" t="0" r="0" b="0"/>
          <a:pathLst>
            <a:path>
              <a:moveTo>
                <a:pt x="5929681" y="0"/>
              </a:moveTo>
              <a:lnTo>
                <a:pt x="5929681" y="279000"/>
              </a:lnTo>
              <a:lnTo>
                <a:pt x="0" y="279000"/>
              </a:lnTo>
              <a:lnTo>
                <a:pt x="0" y="523801"/>
              </a:lnTo>
            </a:path>
          </a:pathLst>
        </a:custGeom>
        <a:noFill/>
        <a:ln w="25400" cap="flat" cmpd="sng" algn="ctr">
          <a:solidFill>
            <a:schemeClr val="accent4"/>
          </a:solidFill>
          <a:prstDash val="solid"/>
          <a:tailEnd type="arrow"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</dsp:spPr>
      <dsp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1400" kern="1200"/>
        </a:p>
      </dsp:txBody>
      <dsp:txXfrm>
        <a:off x="4027575" y="2337247"/>
        <a:ext cx="297777" cy="5544"/>
      </dsp:txXfrm>
    </dsp:sp>
    <dsp:sp modelId="{8697F5DE-154F-4562-94F6-1EB8D373494E}">
      <dsp:nvSpPr>
        <dsp:cNvPr id="0" name=""/>
        <dsp:cNvSpPr/>
      </dsp:nvSpPr>
      <dsp:spPr>
        <a:xfrm>
          <a:off x="5936084" y="633655"/>
          <a:ext cx="2410439" cy="14462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b="1" kern="1200" dirty="0"/>
            <a:t>3. ADIM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 dirty="0"/>
            <a:t>Planların Uygulanması</a:t>
          </a:r>
        </a:p>
      </dsp:txBody>
      <dsp:txXfrm>
        <a:off x="5936084" y="633655"/>
        <a:ext cx="2410439" cy="1446263"/>
      </dsp:txXfrm>
    </dsp:sp>
    <dsp:sp modelId="{0A04BCCC-4349-4706-8210-A37B9C4BA799}">
      <dsp:nvSpPr>
        <dsp:cNvPr id="0" name=""/>
        <dsp:cNvSpPr/>
      </dsp:nvSpPr>
      <dsp:spPr>
        <a:xfrm>
          <a:off x="2415043" y="3311732"/>
          <a:ext cx="52380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23801" y="45720"/>
              </a:lnTo>
            </a:path>
          </a:pathLst>
        </a:custGeom>
        <a:noFill/>
        <a:ln w="25400" cap="flat" cmpd="sng" algn="ctr">
          <a:solidFill>
            <a:schemeClr val="accent5"/>
          </a:solidFill>
          <a:prstDash val="solid"/>
          <a:tailEnd type="arrow"/>
        </a:ln>
        <a:effectLst>
          <a:outerShdw blurRad="57150" dist="38100" dir="5400000" algn="ctr" rotWithShape="0">
            <a:schemeClr val="accent5">
              <a:shade val="9000"/>
              <a:satMod val="105000"/>
              <a:alpha val="48000"/>
            </a:schemeClr>
          </a:outerShdw>
        </a:effectLst>
      </dsp:spPr>
      <dsp:style>
        <a:lnRef idx="2">
          <a:schemeClr val="accent5"/>
        </a:lnRef>
        <a:fillRef idx="0">
          <a:schemeClr val="accent5"/>
        </a:fillRef>
        <a:effectRef idx="1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r-TR" sz="1400" kern="1200"/>
        </a:p>
      </dsp:txBody>
      <dsp:txXfrm>
        <a:off x="2663083" y="3354680"/>
        <a:ext cx="27720" cy="5544"/>
      </dsp:txXfrm>
    </dsp:sp>
    <dsp:sp modelId="{7815F6BA-8B31-4203-95F2-A7E04AF48D1C}">
      <dsp:nvSpPr>
        <dsp:cNvPr id="0" name=""/>
        <dsp:cNvSpPr/>
      </dsp:nvSpPr>
      <dsp:spPr>
        <a:xfrm>
          <a:off x="6403" y="2634320"/>
          <a:ext cx="2410439" cy="144626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b="1" kern="1200" dirty="0"/>
            <a:t>4. ADIM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 dirty="0"/>
            <a:t>Uygulama Sonuçlarının Değerlendirilmesi</a:t>
          </a:r>
        </a:p>
      </dsp:txBody>
      <dsp:txXfrm>
        <a:off x="6403" y="2634320"/>
        <a:ext cx="2410439" cy="1446263"/>
      </dsp:txXfrm>
    </dsp:sp>
    <dsp:sp modelId="{812C0811-036E-43F3-85AA-BE564A7BB97C}">
      <dsp:nvSpPr>
        <dsp:cNvPr id="0" name=""/>
        <dsp:cNvSpPr/>
      </dsp:nvSpPr>
      <dsp:spPr>
        <a:xfrm>
          <a:off x="2971244" y="2634320"/>
          <a:ext cx="2410439" cy="144626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b="1" kern="1200" dirty="0"/>
            <a:t>5. ADIM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 dirty="0"/>
            <a:t>Yeni Plan ve Hedeflerin Uygulanması</a:t>
          </a:r>
        </a:p>
      </dsp:txBody>
      <dsp:txXfrm>
        <a:off x="2971244" y="2634320"/>
        <a:ext cx="2410439" cy="14462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0E29FAD-1531-4C9B-BAFF-E89CB3AD4990}" type="datetimeFigureOut">
              <a:rPr lang="tr-TR"/>
              <a:pPr>
                <a:defRPr/>
              </a:pPr>
              <a:t>26.10.2017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noProof="0"/>
              <a:t>Asıl metin stillerini düzenlemek için tıklatın</a:t>
            </a:r>
          </a:p>
          <a:p>
            <a:pPr lvl="1"/>
            <a:r>
              <a:rPr lang="tr-TR" noProof="0"/>
              <a:t>İkinci düzey</a:t>
            </a:r>
          </a:p>
          <a:p>
            <a:pPr lvl="2"/>
            <a:r>
              <a:rPr lang="tr-TR" noProof="0"/>
              <a:t>Üçüncü düzey</a:t>
            </a:r>
          </a:p>
          <a:p>
            <a:pPr lvl="3"/>
            <a:r>
              <a:rPr lang="tr-TR" noProof="0"/>
              <a:t>Dördüncü düzey</a:t>
            </a:r>
          </a:p>
          <a:p>
            <a:pPr lvl="4"/>
            <a:r>
              <a:rPr lang="tr-TR" noProof="0"/>
              <a:t>Beşinci düzey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497CB6F-34C3-4EA4-9D50-81E6A3A97AA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472171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 </a:t>
            </a:r>
            <a:r>
              <a:rPr lang="en-US" dirty="0" err="1"/>
              <a:t>adımları</a:t>
            </a:r>
            <a:r>
              <a:rPr lang="en-US" dirty="0"/>
              <a:t> </a:t>
            </a:r>
            <a:r>
              <a:rPr lang="en-US" dirty="0" err="1"/>
              <a:t>yapmadaki</a:t>
            </a:r>
            <a:r>
              <a:rPr lang="en-US" dirty="0"/>
              <a:t> en </a:t>
            </a:r>
            <a:r>
              <a:rPr lang="en-US" dirty="0" err="1"/>
              <a:t>büyük</a:t>
            </a:r>
            <a:r>
              <a:rPr lang="en-US" dirty="0"/>
              <a:t> </a:t>
            </a:r>
            <a:r>
              <a:rPr lang="en-US" dirty="0" err="1"/>
              <a:t>neden</a:t>
            </a:r>
            <a:r>
              <a:rPr lang="en-US" dirty="0"/>
              <a:t>;</a:t>
            </a:r>
            <a:r>
              <a:rPr lang="en-US" baseline="0" dirty="0"/>
              <a:t> </a:t>
            </a:r>
            <a:r>
              <a:rPr lang="en-US" baseline="0" dirty="0" err="1"/>
              <a:t>şirket</a:t>
            </a:r>
            <a:r>
              <a:rPr lang="en-US" baseline="0" dirty="0"/>
              <a:t> </a:t>
            </a:r>
            <a:r>
              <a:rPr lang="en-US" baseline="0" dirty="0" err="1"/>
              <a:t>için</a:t>
            </a:r>
            <a:r>
              <a:rPr lang="en-US" baseline="0" dirty="0"/>
              <a:t> en </a:t>
            </a:r>
            <a:r>
              <a:rPr lang="en-US" baseline="0" dirty="0" err="1"/>
              <a:t>doğru</a:t>
            </a:r>
            <a:r>
              <a:rPr lang="en-US" baseline="0" dirty="0"/>
              <a:t> </a:t>
            </a:r>
            <a:r>
              <a:rPr lang="en-US" baseline="0" dirty="0" err="1"/>
              <a:t>seçeneği</a:t>
            </a:r>
            <a:r>
              <a:rPr lang="en-US" baseline="0" dirty="0"/>
              <a:t> </a:t>
            </a:r>
            <a:r>
              <a:rPr lang="en-US" baseline="0" dirty="0" err="1"/>
              <a:t>bulmak</a:t>
            </a:r>
            <a:r>
              <a:rPr lang="en-US" baseline="0" dirty="0"/>
              <a:t> ve </a:t>
            </a:r>
            <a:r>
              <a:rPr lang="en-US" baseline="0" dirty="0" err="1"/>
              <a:t>stratejik</a:t>
            </a:r>
            <a:r>
              <a:rPr lang="en-US" baseline="0" dirty="0"/>
              <a:t> </a:t>
            </a:r>
            <a:r>
              <a:rPr lang="en-US" baseline="0" dirty="0" err="1"/>
              <a:t>karar</a:t>
            </a:r>
            <a:r>
              <a:rPr lang="en-US" baseline="0" dirty="0"/>
              <a:t> </a:t>
            </a:r>
            <a:r>
              <a:rPr lang="en-US" baseline="0" dirty="0" err="1"/>
              <a:t>seti</a:t>
            </a:r>
            <a:r>
              <a:rPr lang="en-US" baseline="0" dirty="0"/>
              <a:t> </a:t>
            </a:r>
            <a:r>
              <a:rPr lang="en-US" baseline="0" dirty="0" err="1"/>
              <a:t>oluşturmaktır</a:t>
            </a:r>
            <a:r>
              <a:rPr lang="en-US" baseline="0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C7420D-9693-45F6-9163-033EC1BC7E19}" type="slidenum">
              <a:rPr lang="tr-TR" smtClean="0"/>
              <a:pPr>
                <a:defRPr/>
              </a:pPr>
              <a:t>22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157313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Kırmızı ile yazılan faaliyetler KOBİ’lerde öncelikli olarak geliştirilmesi gereken faaliyetlerdir. </a:t>
            </a:r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C7420D-9693-45F6-9163-033EC1BC7E19}" type="slidenum">
              <a:rPr lang="tr-TR" smtClean="0"/>
              <a:pPr>
                <a:defRPr/>
              </a:pPr>
              <a:t>39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46041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C7420D-9693-45F6-9163-033EC1BC7E19}" type="slidenum">
              <a:rPr lang="tr-TR" smtClean="0"/>
              <a:pPr>
                <a:defRPr/>
              </a:pPr>
              <a:t>40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4135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24514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45377-CA72-4354-9447-4EAED924B370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Girişim Eğitim ve Danışmanlık Merkezi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A20BA-4A50-42BD-BC6D-FB354E656B3C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51833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2D571-4E07-4DC4-8028-D24BD68EBB98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Girişim Eğitim ve Danışmanlık Merkezi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38F11-CA97-460E-9A12-9B3646DE99EC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84581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3500" y="115888"/>
            <a:ext cx="8640961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tr-TR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1424" y="1700808"/>
            <a:ext cx="10109200" cy="4248150"/>
          </a:xfrm>
        </p:spPr>
        <p:txBody>
          <a:bodyPr rtlCol="0">
            <a:normAutofit/>
          </a:bodyPr>
          <a:lstStyle/>
          <a:p>
            <a:pPr lvl="0"/>
            <a:endParaRPr lang="tr-TR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D6C1B-3FEF-42C9-A44B-9D57BFB9BBC1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82430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88017" y="1628775"/>
            <a:ext cx="4953000" cy="4248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4217" y="1628775"/>
            <a:ext cx="4953000" cy="4248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83500" y="115888"/>
            <a:ext cx="8640961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tr-T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9B8E3-96EC-404D-9619-6A73738C2E61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16995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/>
          </p:nvPr>
        </p:nvSpPr>
        <p:spPr>
          <a:xfrm>
            <a:off x="911426" y="115891"/>
            <a:ext cx="10130367" cy="5761037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043B4-7033-4BD7-A3BA-B71EA6A071D6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71536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6853" y="115888"/>
            <a:ext cx="9122833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07435" y="1628775"/>
            <a:ext cx="4953000" cy="4248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6163635" y="1628775"/>
            <a:ext cx="4953000" cy="4248150"/>
          </a:xfrm>
        </p:spPr>
        <p:txBody>
          <a:bodyPr/>
          <a:lstStyle/>
          <a:p>
            <a:pPr lvl="0"/>
            <a:endParaRPr lang="tr-TR" noProof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EB68F-8BA9-4A1A-A1CF-B7C5D65C2D11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062832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6853" y="115888"/>
            <a:ext cx="9122833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007435" y="1628775"/>
            <a:ext cx="4953000" cy="4248150"/>
          </a:xfrm>
        </p:spPr>
        <p:txBody>
          <a:bodyPr/>
          <a:lstStyle/>
          <a:p>
            <a:pPr lvl="0"/>
            <a:endParaRPr lang="tr-T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63635" y="1628775"/>
            <a:ext cx="4953000" cy="4248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28F7A-3B92-41CE-BDDA-E40529C9DFC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22136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Başlık ve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Asıl başlık stili için tıklatın</a:t>
            </a:r>
            <a:endParaRPr lang="tr-TR"/>
          </a:p>
        </p:txBody>
      </p:sp>
      <p:sp>
        <p:nvSpPr>
          <p:cNvPr id="3" name="Grafik Yer Tutucusu 2"/>
          <p:cNvSpPr>
            <a:spLocks noGrp="1"/>
          </p:cNvSpPr>
          <p:nvPr>
            <p:ph type="chart" idx="1"/>
          </p:nvPr>
        </p:nvSpPr>
        <p:spPr>
          <a:xfrm>
            <a:off x="609600" y="1600203"/>
            <a:ext cx="10972800" cy="4525963"/>
          </a:xfrm>
        </p:spPr>
        <p:txBody>
          <a:bodyPr/>
          <a:lstStyle/>
          <a:p>
            <a:pPr lvl="0"/>
            <a:endParaRPr lang="tr-TR" noProof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9A6CE-BE27-405B-B3F6-A38BB6068350}" type="datetime1">
              <a:rPr lang="tr-TR" smtClean="0"/>
              <a:t>26.10.2017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Girişim Eğitim ve Danışmanlık Merkezi</a:t>
            </a:r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ED205-F9A8-42C9-9498-02B3696F1CA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94575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Başlık, Metin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016000" y="762000"/>
            <a:ext cx="10566400" cy="1143000"/>
          </a:xfrm>
        </p:spPr>
        <p:txBody>
          <a:bodyPr/>
          <a:lstStyle/>
          <a:p>
            <a:r>
              <a:rPr lang="en-US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sz="half" idx="1"/>
          </p:nvPr>
        </p:nvSpPr>
        <p:spPr>
          <a:xfrm>
            <a:off x="1117602" y="2362203"/>
            <a:ext cx="5027084" cy="3724275"/>
          </a:xfrm>
        </p:spPr>
        <p:txBody>
          <a:bodyPr/>
          <a:lstStyle/>
          <a:p>
            <a:pPr lvl="0"/>
            <a:r>
              <a:rPr lang="en-US"/>
              <a:t>Asıl metin stillerini düzenlemek için tıklatın</a:t>
            </a:r>
          </a:p>
          <a:p>
            <a:pPr lvl="1"/>
            <a:r>
              <a:rPr lang="en-US"/>
              <a:t>İkinci düzey</a:t>
            </a:r>
          </a:p>
          <a:p>
            <a:pPr lvl="2"/>
            <a:r>
              <a:rPr lang="en-US"/>
              <a:t>Üçüncü düzey</a:t>
            </a:r>
          </a:p>
          <a:p>
            <a:pPr lvl="3"/>
            <a:r>
              <a:rPr lang="en-US"/>
              <a:t>Dördüncü düzey</a:t>
            </a:r>
          </a:p>
          <a:p>
            <a:pPr lvl="4"/>
            <a:r>
              <a:rPr lang="en-US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347885" y="2362203"/>
            <a:ext cx="5027083" cy="3724275"/>
          </a:xfrm>
        </p:spPr>
        <p:txBody>
          <a:bodyPr/>
          <a:lstStyle/>
          <a:p>
            <a:pPr lvl="0"/>
            <a:r>
              <a:rPr lang="en-US"/>
              <a:t>Asıl metin stillerini düzenlemek için tıklatın</a:t>
            </a:r>
          </a:p>
          <a:p>
            <a:pPr lvl="1"/>
            <a:r>
              <a:rPr lang="en-US"/>
              <a:t>İkinci düzey</a:t>
            </a:r>
          </a:p>
          <a:p>
            <a:pPr lvl="2"/>
            <a:r>
              <a:rPr lang="en-US"/>
              <a:t>Üçüncü düzey</a:t>
            </a:r>
          </a:p>
          <a:p>
            <a:pPr lvl="3"/>
            <a:r>
              <a:rPr lang="en-US"/>
              <a:t>Dördüncü düzey</a:t>
            </a:r>
          </a:p>
          <a:p>
            <a:pPr lvl="4"/>
            <a:r>
              <a:rPr lang="en-US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3251202" y="6248403"/>
            <a:ext cx="2840567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12BFC-598C-4BEE-8786-7AA650B24D76}" type="datetime1">
              <a:rPr lang="tr-TR" smtClean="0"/>
              <a:t>26.10.2017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7721600" y="6248403"/>
            <a:ext cx="3862917" cy="4746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Girişim Eğitim ve Danışmanlık Merkezi</a:t>
            </a:r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112186" y="6242050"/>
            <a:ext cx="783167" cy="4889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1BA554-48B3-4157-A087-C7C577119095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2133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tr-T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F8054"/>
              </a:buClr>
              <a:defRPr>
                <a:latin typeface="Corbel" panose="020B0503020204020204" pitchFamily="34" charset="0"/>
              </a:defRPr>
            </a:lvl1pPr>
            <a:lvl2pPr>
              <a:buClr>
                <a:srgbClr val="0F8054"/>
              </a:buClr>
              <a:defRPr>
                <a:latin typeface="Corbel" panose="020B0503020204020204" pitchFamily="34" charset="0"/>
              </a:defRPr>
            </a:lvl2pPr>
            <a:lvl3pPr>
              <a:buClr>
                <a:srgbClr val="0F8054"/>
              </a:buClr>
              <a:defRPr>
                <a:latin typeface="Corbel" panose="020B0503020204020204" pitchFamily="34" charset="0"/>
              </a:defRPr>
            </a:lvl3pPr>
            <a:lvl4pPr>
              <a:buClr>
                <a:srgbClr val="0F8054"/>
              </a:buClr>
              <a:defRPr>
                <a:latin typeface="Corbel" panose="020B0503020204020204" pitchFamily="34" charset="0"/>
              </a:defRPr>
            </a:lvl4pPr>
            <a:lvl5pPr>
              <a:buClr>
                <a:srgbClr val="0F8054"/>
              </a:buClr>
              <a:defRPr>
                <a:latin typeface="Corbel" panose="020B0503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tr-T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57BF7-325B-4C62-97C8-A43F99E99236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 dirty="0"/>
              <a:t>Girişim Eğitim ve Danışmanlık Merkezi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D6CEC-BEDD-42CD-8355-75F68215C5C9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92077"/>
            <a:ext cx="1755146" cy="6006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605" y="92076"/>
            <a:ext cx="1310704" cy="60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616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330C9-F968-477A-A4AB-4A27663C7CB0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Girişim Eğitim ve Danışmanlık Merkezi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B9E2F-2C76-453F-91CD-9DAD672DDE00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03021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83F49-DDD7-45F5-B0CA-2ED68C0F9AFC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Girişim Eğitim ve Danışmanlık Merkezi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51618-8031-4C31-A01D-F14A3CDB4BDC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9968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968BD-CF79-4190-A0F8-232ACAA04FB6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Girişim Eğitim ve Danışmanlık Merkezi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FBA4A-452D-4C93-9B84-38DE484223E3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64289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394E8-2EEB-40E3-90CA-2D135EB8E06B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Girişim Eğitim ve Danışmanlık Merkezi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FEE75-1F11-400E-BE4F-CCAD7106ED5C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4567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kobi akademi zeminli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4619" y="3"/>
            <a:ext cx="2347383" cy="131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4" t="24413" r="37247" b="30319"/>
          <a:stretch>
            <a:fillRect/>
          </a:stretch>
        </p:blipFill>
        <p:spPr bwMode="auto">
          <a:xfrm>
            <a:off x="2" y="3"/>
            <a:ext cx="1183217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2BE61-8D38-4740-ADD9-51B47E2572E7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Girişim Eğitim ve Danışmanlık Merkezi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243F6-3FC4-43EE-AD85-11E42B18285F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19167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68414-B7AD-4E72-BE23-B2A1145C504E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Girişim Eğitim ve Danışmanlık Merkezi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A517E-0B55-41C6-8A9D-6CB9F5C433EB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34119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9CD3F-A8AD-41A8-9E86-05025887BED3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tr-TR"/>
              <a:t>Girişim Eğitim ve Danışmanlık Merkezi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B0338-CCA8-4495-9E37-D4F323E44EB3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1686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78519" y="274638"/>
            <a:ext cx="836718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2286" y="1600200"/>
            <a:ext cx="10079567" cy="434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tr-T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24002" y="6356353"/>
            <a:ext cx="245956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fld id="{9D4AE780-9293-4EC4-848A-72EB91DF96C7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71435" y="6356353"/>
            <a:ext cx="345651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r>
              <a:rPr lang="tr-TR"/>
              <a:t>Girişim Eğitim ve Danışmanlık Merkezi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5818" y="6356353"/>
            <a:ext cx="2592916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fld id="{EA64CB2F-3445-4A91-BDB3-A8DCCC7DDB09}" type="slidenum">
              <a:rPr lang="tr-TR"/>
              <a:pPr>
                <a:defRPr/>
              </a:pPr>
              <a:t>‹#›</a:t>
            </a:fld>
            <a:endParaRPr lang="tr-T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10" r:id="rId7"/>
    <p:sldLayoutId id="2147483905" r:id="rId8"/>
    <p:sldLayoutId id="2147483906" r:id="rId9"/>
    <p:sldLayoutId id="2147483907" r:id="rId10"/>
    <p:sldLayoutId id="2147483908" r:id="rId11"/>
    <p:sldLayoutId id="2147483911" r:id="rId12"/>
    <p:sldLayoutId id="2147483912" r:id="rId13"/>
    <p:sldLayoutId id="2147483913" r:id="rId14"/>
    <p:sldLayoutId id="2147483914" r:id="rId15"/>
    <p:sldLayoutId id="2147483915" r:id="rId16"/>
    <p:sldLayoutId id="2147483916" r:id="rId17"/>
    <p:sldLayoutId id="2147483917" r:id="rId18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0070C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70C0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2.emf"/><Relationship Id="rId4" Type="http://schemas.openxmlformats.org/officeDocument/2006/relationships/oleObject" Target="../embeddings/oleObject2.bin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528" y="1"/>
            <a:ext cx="12193058" cy="25056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8196" y="4364395"/>
            <a:ext cx="12075608" cy="2481538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1644" y="332656"/>
            <a:ext cx="5984436" cy="3705107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tr-T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STRATEJİK</a:t>
            </a:r>
            <a:r>
              <a:rPr lang="tr-TR" dirty="0">
                <a:solidFill>
                  <a:srgbClr val="89A423"/>
                </a:solidFill>
              </a:rPr>
              <a:t> </a:t>
            </a:r>
            <a:r>
              <a:rPr lang="tr-TR" dirty="0">
                <a:solidFill>
                  <a:srgbClr val="0F8054"/>
                </a:solidFill>
              </a:rPr>
              <a:t>BÜYÜME</a:t>
            </a:r>
            <a:r>
              <a:rPr lang="tr-TR" dirty="0">
                <a:solidFill>
                  <a:srgbClr val="89A423"/>
                </a:solidFill>
              </a:rPr>
              <a:t> </a:t>
            </a:r>
            <a:br>
              <a:rPr lang="tr-TR" dirty="0">
                <a:solidFill>
                  <a:srgbClr val="89A423"/>
                </a:solidFill>
              </a:rPr>
            </a:br>
            <a:r>
              <a:rPr lang="tr-T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</a:t>
            </a:r>
            <a:r>
              <a:rPr lang="tr-TR" dirty="0"/>
              <a:t> </a:t>
            </a:r>
            <a:br>
              <a:rPr lang="tr-TR" dirty="0"/>
            </a:br>
            <a:r>
              <a:rPr lang="tr-T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KURUMSAL </a:t>
            </a:r>
            <a:r>
              <a:rPr lang="tr-TR" dirty="0">
                <a:solidFill>
                  <a:srgbClr val="1F3E92"/>
                </a:solidFill>
              </a:rPr>
              <a:t>GELİŞİM</a:t>
            </a:r>
          </a:p>
        </p:txBody>
      </p:sp>
      <p:pic>
        <p:nvPicPr>
          <p:cNvPr id="11268" name="Picture 4" descr="iStock_000000404305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463" y="3943982"/>
            <a:ext cx="4427537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887" y="4327583"/>
            <a:ext cx="3042001" cy="10409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028" y="4263309"/>
            <a:ext cx="2422092" cy="1109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1" y="1417638"/>
            <a:ext cx="12192851" cy="5440841"/>
          </a:xfrm>
          <a:prstGeom prst="rect">
            <a:avLst/>
          </a:prstGeom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dirty="0"/>
              <a:t>İŞLETMELERDE BÜYÜMENİN BAŞLAMASI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09CB82-D5B8-4301-B3CB-DBA19EED4A9B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10</a:t>
            </a:fld>
            <a:endParaRPr lang="tr-TR" dirty="0"/>
          </a:p>
        </p:txBody>
      </p:sp>
      <p:pic>
        <p:nvPicPr>
          <p:cNvPr id="10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74324"/>
            <a:ext cx="12192000" cy="4283676"/>
          </a:xfrm>
          <a:prstGeom prst="rect">
            <a:avLst/>
          </a:prstGeom>
        </p:spPr>
      </p:pic>
      <p:pic>
        <p:nvPicPr>
          <p:cNvPr id="11" name="Resim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51" y="3175000"/>
            <a:ext cx="5113095" cy="3683000"/>
          </a:xfrm>
          <a:prstGeom prst="rect">
            <a:avLst/>
          </a:prstGeom>
        </p:spPr>
      </p:pic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0" y="1428260"/>
            <a:ext cx="12192000" cy="4349750"/>
          </a:xfrm>
          <a:solidFill>
            <a:schemeClr val="bg1">
              <a:alpha val="70000"/>
            </a:schemeClr>
          </a:solidFill>
        </p:spPr>
        <p:txBody>
          <a:bodyPr/>
          <a:lstStyle/>
          <a:p>
            <a:pPr eaLnBrk="1" hangingPunct="1"/>
            <a:endParaRPr lang="tr-TR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/>
            <a:r>
              <a:rPr lang="tr-TR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Yeni </a:t>
            </a:r>
            <a:r>
              <a:rPr lang="tr-TR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satış </a:t>
            </a:r>
            <a:r>
              <a:rPr lang="tr-TR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elemanı </a:t>
            </a:r>
            <a:r>
              <a:rPr lang="tr-TR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çok sayıda yeni </a:t>
            </a:r>
            <a:r>
              <a:rPr lang="tr-TR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satış noktası bağlamıştır. Siparişler </a:t>
            </a:r>
            <a:r>
              <a:rPr lang="tr-TR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hızla gelmektedir.</a:t>
            </a:r>
          </a:p>
          <a:p>
            <a:pPr eaLnBrk="1" hangingPunct="1"/>
            <a:endParaRPr lang="tr-TR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/>
            <a:r>
              <a:rPr lang="tr-TR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İ</a:t>
            </a:r>
            <a:r>
              <a:rPr lang="tr-TR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leri seviye bir makine alırsanız ana ihracatçı firma büyük bir sipariş verecektir.</a:t>
            </a:r>
            <a:endParaRPr lang="tr-TR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/>
            <a:endParaRPr lang="tr-TR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Dikdörtgen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92077"/>
            <a:ext cx="1755146" cy="6006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605" y="92076"/>
            <a:ext cx="1310704" cy="60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80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1" y="1417638"/>
            <a:ext cx="12192851" cy="5440841"/>
          </a:xfrm>
          <a:prstGeom prst="rect">
            <a:avLst/>
          </a:prstGeom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dirty="0"/>
              <a:t>İŞLETMELERDE BÜYÜMENİN BAŞLAMASI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09CB82-D5B8-4301-B3CB-DBA19EED4A9B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11</a:t>
            </a:fld>
            <a:endParaRPr lang="tr-TR" dirty="0"/>
          </a:p>
        </p:txBody>
      </p:sp>
      <p:pic>
        <p:nvPicPr>
          <p:cNvPr id="10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74324"/>
            <a:ext cx="12192000" cy="4283676"/>
          </a:xfrm>
          <a:prstGeom prst="rect">
            <a:avLst/>
          </a:prstGeom>
        </p:spPr>
      </p:pic>
      <p:pic>
        <p:nvPicPr>
          <p:cNvPr id="11" name="Resim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51" y="3175000"/>
            <a:ext cx="5113095" cy="3683000"/>
          </a:xfrm>
          <a:prstGeom prst="rect">
            <a:avLst/>
          </a:prstGeom>
        </p:spPr>
      </p:pic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0" y="1428260"/>
            <a:ext cx="12192000" cy="4349750"/>
          </a:xfrm>
          <a:solidFill>
            <a:schemeClr val="bg1">
              <a:alpha val="70000"/>
            </a:schemeClr>
          </a:solidFill>
        </p:spPr>
        <p:txBody>
          <a:bodyPr/>
          <a:lstStyle/>
          <a:p>
            <a:pPr eaLnBrk="1" hangingPunct="1"/>
            <a:endParaRPr lang="tr-TR" sz="2800" i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/>
            <a:r>
              <a:rPr lang="tr-TR" sz="2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Yeni firmalar ürün istiyor. Ancak ölçekleri çok büyük, üretimi artırmanız, mamul </a:t>
            </a:r>
            <a:r>
              <a:rPr lang="tr-TR" sz="2800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stoğuna</a:t>
            </a:r>
            <a:r>
              <a:rPr lang="tr-TR" sz="2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geçmeniz ve alacaklarınızın artmasına izin vermeniz gerekiyor.</a:t>
            </a:r>
            <a:r>
              <a:rPr lang="tr-TR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eaLnBrk="1" hangingPunct="1"/>
            <a:endParaRPr lang="tr-TR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/>
            <a:r>
              <a:rPr lang="tr-TR" sz="2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Yurtdışı pazarlardan sürekli yeni </a:t>
            </a:r>
            <a:r>
              <a:rPr lang="tr-TR" sz="2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talep </a:t>
            </a:r>
            <a:r>
              <a:rPr lang="tr-TR" sz="2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geliyor. Bu taleplere cevap verebilmeniz için kapasite artırmanız gerekiyor.</a:t>
            </a:r>
            <a:br>
              <a:rPr lang="tr-TR" sz="2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tr-TR" sz="28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/>
            <a:endParaRPr lang="tr-TR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Dikdörtgen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92077"/>
            <a:ext cx="1755146" cy="6006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605" y="92076"/>
            <a:ext cx="1310704" cy="60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84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1" y="1417638"/>
            <a:ext cx="12192851" cy="5440841"/>
          </a:xfrm>
          <a:prstGeom prst="rect">
            <a:avLst/>
          </a:prstGeom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dirty="0"/>
              <a:t>İŞLETMELERDE BÜYÜMENİN BAŞLAMASI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09CB82-D5B8-4301-B3CB-DBA19EED4A9B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12</a:t>
            </a:fld>
            <a:endParaRPr lang="tr-TR" dirty="0"/>
          </a:p>
        </p:txBody>
      </p:sp>
      <p:pic>
        <p:nvPicPr>
          <p:cNvPr id="10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74324"/>
            <a:ext cx="12192000" cy="4283676"/>
          </a:xfrm>
          <a:prstGeom prst="rect">
            <a:avLst/>
          </a:prstGeom>
        </p:spPr>
      </p:pic>
      <p:pic>
        <p:nvPicPr>
          <p:cNvPr id="11" name="Resim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51" y="3175000"/>
            <a:ext cx="5113095" cy="3683000"/>
          </a:xfrm>
          <a:prstGeom prst="rect">
            <a:avLst/>
          </a:prstGeom>
        </p:spPr>
      </p:pic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0" y="1428260"/>
            <a:ext cx="12192000" cy="4349750"/>
          </a:xfrm>
          <a:solidFill>
            <a:schemeClr val="bg1">
              <a:alpha val="7000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tr-TR" sz="28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tr-TR" sz="2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Yeni reklamları </a:t>
            </a:r>
            <a:r>
              <a:rPr lang="tr-TR" sz="2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başarılı oldu ve tüketici </a:t>
            </a:r>
            <a:r>
              <a:rPr lang="tr-TR" sz="2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işletmenin ürünlerini daha çok talep etmeye başladı.</a:t>
            </a:r>
            <a:r>
              <a:rPr lang="tr-TR" sz="2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tr-TR" sz="2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tr-TR" sz="28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tr-TR" sz="2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Rakiplerin yaptığı reklamlar </a:t>
            </a:r>
            <a:r>
              <a:rPr lang="tr-TR" sz="2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firmaya yarıyor, ucuz </a:t>
            </a:r>
            <a:r>
              <a:rPr lang="tr-TR" sz="2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ve kaliteli </a:t>
            </a:r>
            <a:r>
              <a:rPr lang="tr-TR" sz="2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ürünleri </a:t>
            </a:r>
            <a:r>
              <a:rPr lang="tr-TR" sz="2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yerel piyasalarda çok tutuluyor. </a:t>
            </a:r>
          </a:p>
        </p:txBody>
      </p:sp>
      <p:sp>
        <p:nvSpPr>
          <p:cNvPr id="9" name="Dikdörtgen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92077"/>
            <a:ext cx="1755146" cy="6006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605" y="92076"/>
            <a:ext cx="1310704" cy="60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76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1" y="1417638"/>
            <a:ext cx="12192851" cy="5440841"/>
          </a:xfrm>
          <a:prstGeom prst="rect">
            <a:avLst/>
          </a:prstGeom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dirty="0"/>
              <a:t>İŞLETMELERDE BÜYÜMENİN BAŞLAMASI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09CB82-D5B8-4301-B3CB-DBA19EED4A9B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13</a:t>
            </a:fld>
            <a:endParaRPr lang="tr-TR" dirty="0"/>
          </a:p>
        </p:txBody>
      </p:sp>
      <p:pic>
        <p:nvPicPr>
          <p:cNvPr id="10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74324"/>
            <a:ext cx="12192000" cy="4283676"/>
          </a:xfrm>
          <a:prstGeom prst="rect">
            <a:avLst/>
          </a:prstGeom>
        </p:spPr>
      </p:pic>
      <p:pic>
        <p:nvPicPr>
          <p:cNvPr id="11" name="Resim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51" y="3175000"/>
            <a:ext cx="5113095" cy="3683000"/>
          </a:xfrm>
          <a:prstGeom prst="rect">
            <a:avLst/>
          </a:prstGeom>
        </p:spPr>
      </p:pic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0" y="1428260"/>
            <a:ext cx="12192000" cy="4349750"/>
          </a:xfrm>
          <a:solidFill>
            <a:schemeClr val="bg1">
              <a:alpha val="70000"/>
            </a:schemeClr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tr-TR" sz="28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tr-TR" sz="28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/>
            <a:r>
              <a:rPr lang="tr-TR" sz="2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Yeni bir teşvik </a:t>
            </a:r>
            <a:r>
              <a:rPr lang="tr-TR" sz="2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var, işletme bir </a:t>
            </a:r>
            <a:r>
              <a:rPr lang="tr-TR" sz="2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an önce bina yapar, makine alır ya da işçi </a:t>
            </a:r>
            <a:r>
              <a:rPr lang="tr-TR" sz="2800" i="1">
                <a:solidFill>
                  <a:schemeClr val="tx1">
                    <a:lumMod val="85000"/>
                    <a:lumOff val="15000"/>
                  </a:schemeClr>
                </a:solidFill>
              </a:rPr>
              <a:t>sayısını </a:t>
            </a:r>
            <a:r>
              <a:rPr lang="tr-TR" sz="2800" i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artırırsa  </a:t>
            </a:r>
            <a:r>
              <a:rPr lang="tr-TR" sz="2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teşvikten yararlanacak.</a:t>
            </a:r>
            <a:r>
              <a:rPr lang="tr-TR" sz="2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tr-TR" sz="2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tr-TR" sz="28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/>
            <a:r>
              <a:rPr lang="tr-TR" sz="2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Yeni teknoloji bir makine yatırımı yapıldı. Makinenin </a:t>
            </a:r>
            <a:r>
              <a:rPr lang="tr-TR" sz="28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kapasitesini </a:t>
            </a:r>
            <a:r>
              <a:rPr lang="tr-TR" sz="28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doldurmak için yeni ve büyük müşteri bulunması lazım.</a:t>
            </a:r>
            <a:endParaRPr lang="tr-TR" sz="28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Dikdörtgen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92077"/>
            <a:ext cx="1755146" cy="6006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605" y="92076"/>
            <a:ext cx="1310704" cy="60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60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dirty="0"/>
              <a:t>İŞLETMELERDE BÜYÜMENİN BAŞLAMASI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851652" y="1417638"/>
            <a:ext cx="6263834" cy="4349750"/>
          </a:xfrm>
        </p:spPr>
        <p:txBody>
          <a:bodyPr/>
          <a:lstStyle/>
          <a:p>
            <a:pPr eaLnBrk="1" hangingPunct="1"/>
            <a:endParaRPr lang="tr-TR" sz="2400" dirty="0"/>
          </a:p>
          <a:p>
            <a:pPr eaLnBrk="1" hangingPunct="1"/>
            <a:r>
              <a:rPr lang="tr-TR" sz="2400" dirty="0"/>
              <a:t>Bütün bu örneklere eklenebilecek daha bir çok neden, Türkiye’de işletmeler planlı ya da plansız bir şekilde büyüme kararına zorlamaktadır.</a:t>
            </a:r>
          </a:p>
          <a:p>
            <a:pPr marL="0" indent="0" eaLnBrk="1" hangingPunct="1">
              <a:buNone/>
            </a:pPr>
            <a:endParaRPr lang="tr-TR" sz="2400" dirty="0"/>
          </a:p>
          <a:p>
            <a:pPr eaLnBrk="1" hangingPunct="1"/>
            <a:r>
              <a:rPr lang="tr-TR" sz="2400" dirty="0"/>
              <a:t>İşletmeler bu tür nedenlerle büyüme stratejisine yönelmekte ancak çeşitli kişisel ya da kurumsal nedenler büyümeyi bir hedef haline getirmelerini engellemektedir.</a:t>
            </a:r>
            <a:br>
              <a:rPr lang="tr-TR" sz="2400" dirty="0"/>
            </a:br>
            <a:endParaRPr lang="tr-TR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023AA5-B5FA-4E5C-ACB5-82AFF928D518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14</a:t>
            </a:fld>
            <a:endParaRPr lang="tr-TR" dirty="0"/>
          </a:p>
        </p:txBody>
      </p:sp>
      <p:sp>
        <p:nvSpPr>
          <p:cNvPr id="7" name="Rectangle 6"/>
          <p:cNvSpPr/>
          <p:nvPr/>
        </p:nvSpPr>
        <p:spPr>
          <a:xfrm>
            <a:off x="8256240" y="2409991"/>
            <a:ext cx="3891772" cy="3946362"/>
          </a:xfrm>
          <a:prstGeom prst="rect">
            <a:avLst/>
          </a:prstGeom>
          <a:blipFill dpi="0"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-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90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4537664"/>
            <a:ext cx="12192000" cy="495349"/>
          </a:xfrm>
          <a:prstGeom prst="rect">
            <a:avLst/>
          </a:prstGeom>
          <a:solidFill>
            <a:srgbClr val="8385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Corbel" panose="020B0503020204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7621" y="3057606"/>
            <a:ext cx="4422494" cy="3809827"/>
          </a:xfrm>
          <a:prstGeom prst="rect">
            <a:avLst/>
          </a:prstGeom>
        </p:spPr>
      </p:pic>
      <p:sp>
        <p:nvSpPr>
          <p:cNvPr id="7" name="Snip Single Corner Rectangle 6"/>
          <p:cNvSpPr/>
          <p:nvPr/>
        </p:nvSpPr>
        <p:spPr>
          <a:xfrm flipH="1">
            <a:off x="6972299" y="2266950"/>
            <a:ext cx="5208281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2. Bugüne kadar maddi-manevi elde ettikleri yeterli gelmektedir ve geleceğe dönük yeni hedefleri yoktur.</a:t>
            </a:r>
          </a:p>
        </p:txBody>
      </p:sp>
      <p:sp>
        <p:nvSpPr>
          <p:cNvPr id="8" name="Snip Single Corner Rectangle 7"/>
          <p:cNvSpPr/>
          <p:nvPr/>
        </p:nvSpPr>
        <p:spPr>
          <a:xfrm flipH="1">
            <a:off x="6972300" y="3688403"/>
            <a:ext cx="5219700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4. Müşterilerin beklentilerinin değişimine ayak uydurmak istememektedir.</a:t>
            </a:r>
          </a:p>
        </p:txBody>
      </p:sp>
      <p:sp>
        <p:nvSpPr>
          <p:cNvPr id="9" name="Snip Single Corner Rectangle 8"/>
          <p:cNvSpPr/>
          <p:nvPr/>
        </p:nvSpPr>
        <p:spPr>
          <a:xfrm flipH="1">
            <a:off x="6972295" y="5060913"/>
            <a:ext cx="5208284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6. İşletmeyi geleceğe taşıyacak beceride/donanımda, nitelikli yeni nesil yoktur.</a:t>
            </a:r>
          </a:p>
        </p:txBody>
      </p:sp>
      <p:sp>
        <p:nvSpPr>
          <p:cNvPr id="13" name="Snip Single Corner Rectangle 12"/>
          <p:cNvSpPr/>
          <p:nvPr/>
        </p:nvSpPr>
        <p:spPr>
          <a:xfrm rot="10800000" flipH="1" flipV="1">
            <a:off x="0" y="2266950"/>
            <a:ext cx="5219695" cy="79512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1. Mevcut düzeye gelinceye kadar yorulmuş ya da bıkmıştır. </a:t>
            </a:r>
          </a:p>
        </p:txBody>
      </p:sp>
      <p:sp>
        <p:nvSpPr>
          <p:cNvPr id="14" name="Snip Single Corner Rectangle 13"/>
          <p:cNvSpPr/>
          <p:nvPr/>
        </p:nvSpPr>
        <p:spPr>
          <a:xfrm>
            <a:off x="0" y="3688403"/>
            <a:ext cx="5190672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3. Kamu mevzuatı ve bürokrasisi ile uğraşmaktan bıkmıştır.</a:t>
            </a:r>
          </a:p>
        </p:txBody>
      </p:sp>
      <p:sp>
        <p:nvSpPr>
          <p:cNvPr id="15" name="Snip Single Corner Rectangle 14"/>
          <p:cNvSpPr/>
          <p:nvPr/>
        </p:nvSpPr>
        <p:spPr>
          <a:xfrm>
            <a:off x="0" y="5060913"/>
            <a:ext cx="5190672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5. </a:t>
            </a:r>
            <a:r>
              <a:rPr lang="tr-TR" sz="2100">
                <a:solidFill>
                  <a:srgbClr val="3B3838"/>
                </a:solidFill>
                <a:latin typeface="Corbel" panose="020B0503020204020204" pitchFamily="34" charset="0"/>
              </a:rPr>
              <a:t>Aile üyeleri işletmeyi </a:t>
            </a: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devralmaya istekli değildir.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600" dirty="0"/>
              <a:t>BÜYÜME İSTEĞİNİN ÖNÜNDEKİ ENGELLER</a:t>
            </a:r>
          </a:p>
        </p:txBody>
      </p:sp>
      <p:sp>
        <p:nvSpPr>
          <p:cNvPr id="16" name="Dikdörtgen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Corbel" panose="020B0503020204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4AE6-C021-4B87-8560-B7BC0AA4FADF}" type="datetime1">
              <a:rPr lang="tr-TR" smtClean="0">
                <a:latin typeface="Corbel" panose="020B0503020204020204" pitchFamily="34" charset="0"/>
              </a:rPr>
              <a:t>26.10.2017</a:t>
            </a:fld>
            <a:endParaRPr lang="tr-TR">
              <a:latin typeface="Corbel" panose="020B0503020204020204" pitchFamily="34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>
                <a:latin typeface="Corbel" panose="020B0503020204020204" pitchFamily="34" charset="0"/>
              </a:rPr>
              <a:t>Girişim Eğitim ve Danışmanlık Merkezi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0E4C-143E-404E-BA3C-2FD304484FA3}" type="slidenum">
              <a:rPr lang="tr-TR" smtClean="0">
                <a:latin typeface="Corbel" panose="020B0503020204020204" pitchFamily="34" charset="0"/>
              </a:rPr>
              <a:t>15</a:t>
            </a:fld>
            <a:endParaRPr lang="tr-TR">
              <a:latin typeface="Corbel" panose="020B0503020204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17072" y="1537628"/>
            <a:ext cx="85578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altLang="tr-TR" sz="2800" b="1" dirty="0">
                <a:latin typeface="Corbel" panose="020B0503020204020204" pitchFamily="34" charset="0"/>
              </a:rPr>
              <a:t>İşletme Sahibi Büyümeyi Neden İstemez (içsel-kişisel):</a:t>
            </a:r>
            <a:endParaRPr lang="tr-TR" sz="28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4537664"/>
            <a:ext cx="12192000" cy="495349"/>
          </a:xfrm>
          <a:prstGeom prst="rect">
            <a:avLst/>
          </a:prstGeom>
          <a:solidFill>
            <a:srgbClr val="8385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Corbel" panose="020B0503020204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7621" y="3057606"/>
            <a:ext cx="4422494" cy="3809827"/>
          </a:xfrm>
          <a:prstGeom prst="rect">
            <a:avLst/>
          </a:prstGeom>
        </p:spPr>
      </p:pic>
      <p:sp>
        <p:nvSpPr>
          <p:cNvPr id="7" name="Snip Single Corner Rectangle 6"/>
          <p:cNvSpPr/>
          <p:nvPr/>
        </p:nvSpPr>
        <p:spPr>
          <a:xfrm flipH="1">
            <a:off x="6972298" y="2554551"/>
            <a:ext cx="5208281" cy="1163455"/>
          </a:xfrm>
          <a:prstGeom prst="snip1Rect">
            <a:avLst/>
          </a:prstGeom>
          <a:solidFill>
            <a:schemeClr val="bg1"/>
          </a:solidFill>
          <a:ln w="28575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80000"/>
              </a:lnSpc>
            </a:pPr>
            <a:r>
              <a:rPr lang="tr-TR" dirty="0">
                <a:solidFill>
                  <a:srgbClr val="3B3838"/>
                </a:solidFill>
                <a:latin typeface="Corbel" panose="020B0503020204020204" pitchFamily="34" charset="0"/>
              </a:rPr>
              <a:t>8. İşletmeyi kuran girişimci ekip, işletmeyi yeni ortaklarla/yöneticilerle paylaşmıştır. İşletmenin yeni ortak/yöneticileri girişimci değildir.</a:t>
            </a:r>
          </a:p>
        </p:txBody>
      </p:sp>
      <p:sp>
        <p:nvSpPr>
          <p:cNvPr id="9" name="Snip Single Corner Rectangle 8"/>
          <p:cNvSpPr/>
          <p:nvPr/>
        </p:nvSpPr>
        <p:spPr>
          <a:xfrm flipH="1">
            <a:off x="6972295" y="4688114"/>
            <a:ext cx="5208284" cy="1163455"/>
          </a:xfrm>
          <a:prstGeom prst="snip1Rect">
            <a:avLst/>
          </a:prstGeom>
          <a:solidFill>
            <a:schemeClr val="bg1"/>
          </a:solidFill>
          <a:ln w="28575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80000"/>
              </a:lnSpc>
            </a:pPr>
            <a:r>
              <a:rPr lang="tr-TR" dirty="0">
                <a:solidFill>
                  <a:srgbClr val="3B3838"/>
                </a:solidFill>
                <a:latin typeface="Corbel" panose="020B0503020204020204" pitchFamily="34" charset="0"/>
              </a:rPr>
              <a:t>10. Büyümek için çeşitli kurumlarla işbirliği gereklidir. Ancak bu kurumlar, işbirliği için çok fazla yazı/rapor vb. istemektedirler.</a:t>
            </a:r>
          </a:p>
        </p:txBody>
      </p:sp>
      <p:sp>
        <p:nvSpPr>
          <p:cNvPr id="13" name="Snip Single Corner Rectangle 12"/>
          <p:cNvSpPr/>
          <p:nvPr/>
        </p:nvSpPr>
        <p:spPr>
          <a:xfrm rot="10800000" flipH="1" flipV="1">
            <a:off x="0" y="2552443"/>
            <a:ext cx="5219695" cy="1170033"/>
          </a:xfrm>
          <a:prstGeom prst="snip1Rect">
            <a:avLst/>
          </a:prstGeom>
          <a:solidFill>
            <a:schemeClr val="bg1"/>
          </a:solidFill>
          <a:ln w="28575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dirty="0">
                <a:solidFill>
                  <a:srgbClr val="3B3838"/>
                </a:solidFill>
                <a:latin typeface="Corbel" panose="020B0503020204020204" pitchFamily="34" charset="0"/>
              </a:rPr>
              <a:t>7. Geçmiş kriz dönemlerinde tüm büyüme çabalarının sonuçları yok olmuştur. Büyüme mücadelesinin tekrar aynı sonuca uğramasından korkmaktadır.</a:t>
            </a:r>
          </a:p>
        </p:txBody>
      </p:sp>
      <p:sp>
        <p:nvSpPr>
          <p:cNvPr id="15" name="Snip Single Corner Rectangle 14"/>
          <p:cNvSpPr/>
          <p:nvPr/>
        </p:nvSpPr>
        <p:spPr>
          <a:xfrm>
            <a:off x="0" y="4688114"/>
            <a:ext cx="5190672" cy="1163455"/>
          </a:xfrm>
          <a:prstGeom prst="snip1Rect">
            <a:avLst/>
          </a:prstGeom>
          <a:solidFill>
            <a:schemeClr val="bg1"/>
          </a:solidFill>
          <a:ln w="28575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dirty="0">
                <a:solidFill>
                  <a:srgbClr val="3B3838"/>
                </a:solidFill>
                <a:latin typeface="Corbel" panose="020B0503020204020204" pitchFamily="34" charset="0"/>
              </a:rPr>
              <a:t>9. İşletmenin büyümek için yeni ve nitelikli insanlara ihtiyacı vardır. Ancak mevcut kurucular, işletmeye dışarıdan üst yönetici almamaktadır.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600" dirty="0"/>
              <a:t>BÜYÜME İSTEĞİNİN ÖNÜNDEKİ ENGELLER</a:t>
            </a:r>
          </a:p>
        </p:txBody>
      </p:sp>
      <p:sp>
        <p:nvSpPr>
          <p:cNvPr id="16" name="Dikdörtgen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Corbel" panose="020B0503020204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4AE6-C021-4B87-8560-B7BC0AA4FADF}" type="datetime1">
              <a:rPr lang="tr-TR" smtClean="0">
                <a:latin typeface="Corbel" panose="020B0503020204020204" pitchFamily="34" charset="0"/>
              </a:rPr>
              <a:t>26.10.2017</a:t>
            </a:fld>
            <a:endParaRPr lang="tr-TR">
              <a:latin typeface="Corbel" panose="020B0503020204020204" pitchFamily="34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>
                <a:latin typeface="Corbel" panose="020B0503020204020204" pitchFamily="34" charset="0"/>
              </a:rPr>
              <a:t>Girişim Eğitim ve Danışmanlık Merkezi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0E4C-143E-404E-BA3C-2FD304484FA3}" type="slidenum">
              <a:rPr lang="tr-TR" smtClean="0">
                <a:latin typeface="Corbel" panose="020B0503020204020204" pitchFamily="34" charset="0"/>
              </a:rPr>
              <a:t>16</a:t>
            </a:fld>
            <a:endParaRPr lang="tr-TR">
              <a:latin typeface="Corbel" panose="020B0503020204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90138" y="1537628"/>
            <a:ext cx="9811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altLang="tr-TR" sz="2800" b="1" dirty="0">
                <a:latin typeface="Corbel" panose="020B0503020204020204" pitchFamily="34" charset="0"/>
              </a:rPr>
              <a:t>İşletme Sahibi Büyümeyi Neden İstemez (içsel-kişisel)</a:t>
            </a:r>
            <a:r>
              <a:rPr lang="tr-TR" altLang="tr-TR" sz="2800" b="1" dirty="0">
                <a:latin typeface="Corbel" panose="020B0503020204020204" pitchFamily="34" charset="0"/>
                <a:sym typeface="Wingdings" panose="05000000000000000000" pitchFamily="2" charset="2"/>
              </a:rPr>
              <a:t>:(devam)</a:t>
            </a:r>
            <a:endParaRPr lang="tr-TR" sz="28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7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nip Single Corner Rectangle 6"/>
          <p:cNvSpPr/>
          <p:nvPr/>
        </p:nvSpPr>
        <p:spPr>
          <a:xfrm flipH="1">
            <a:off x="6972299" y="2266950"/>
            <a:ext cx="5208281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2. İşletme büyümeyi sağlayacak işletme sermayesi girişini yapamamaktadır.</a:t>
            </a:r>
          </a:p>
        </p:txBody>
      </p:sp>
      <p:sp>
        <p:nvSpPr>
          <p:cNvPr id="8" name="Snip Single Corner Rectangle 7"/>
          <p:cNvSpPr/>
          <p:nvPr/>
        </p:nvSpPr>
        <p:spPr>
          <a:xfrm flipH="1">
            <a:off x="7901208" y="3540486"/>
            <a:ext cx="4290791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4. Satış çabası ve satış miktarları yeterli değildir.</a:t>
            </a:r>
          </a:p>
          <a:p>
            <a:pPr algn="r">
              <a:lnSpc>
                <a:spcPct val="80000"/>
              </a:lnSpc>
            </a:pPr>
            <a:endParaRPr lang="tr-TR" sz="2100" dirty="0">
              <a:solidFill>
                <a:srgbClr val="3B3838"/>
              </a:solidFill>
              <a:latin typeface="Corbel" panose="020B0503020204020204" pitchFamily="34" charset="0"/>
            </a:endParaRPr>
          </a:p>
        </p:txBody>
      </p:sp>
      <p:sp>
        <p:nvSpPr>
          <p:cNvPr id="9" name="Snip Single Corner Rectangle 8"/>
          <p:cNvSpPr/>
          <p:nvPr/>
        </p:nvSpPr>
        <p:spPr>
          <a:xfrm flipH="1">
            <a:off x="6972295" y="4966784"/>
            <a:ext cx="5208284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6. Kaynaklar gereksiz sabit yatırımlarla azalmış, işletme sermayesi zayıflamıştır.</a:t>
            </a:r>
          </a:p>
        </p:txBody>
      </p:sp>
      <p:sp>
        <p:nvSpPr>
          <p:cNvPr id="13" name="Snip Single Corner Rectangle 12"/>
          <p:cNvSpPr/>
          <p:nvPr/>
        </p:nvSpPr>
        <p:spPr>
          <a:xfrm rot="10800000" flipH="1" flipV="1">
            <a:off x="0" y="2266950"/>
            <a:ext cx="5219695" cy="79512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1. İşletmenin büyük ve nitelikli talep türlerine uygun özelliklerde ürün/hizmet üretme ve sunma yeteneği/becerisi/donanımı yoktur.</a:t>
            </a:r>
          </a:p>
        </p:txBody>
      </p:sp>
      <p:sp>
        <p:nvSpPr>
          <p:cNvPr id="14" name="Snip Single Corner Rectangle 13"/>
          <p:cNvSpPr/>
          <p:nvPr/>
        </p:nvSpPr>
        <p:spPr>
          <a:xfrm>
            <a:off x="0" y="3540486"/>
            <a:ext cx="4319809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3. Yeterli ve nitelikli talep yoktur.</a:t>
            </a:r>
          </a:p>
        </p:txBody>
      </p:sp>
      <p:sp>
        <p:nvSpPr>
          <p:cNvPr id="15" name="Snip Single Corner Rectangle 14"/>
          <p:cNvSpPr/>
          <p:nvPr/>
        </p:nvSpPr>
        <p:spPr>
          <a:xfrm>
            <a:off x="0" y="4966784"/>
            <a:ext cx="5190672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5. İşletmenin kapasite yatırımı için borç/kredi/sermaye temini olanağı yoktur.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600" dirty="0"/>
              <a:t>BÜYÜME İSTEĞİNİN ÖNÜNDEKİ ENGELLER</a:t>
            </a:r>
          </a:p>
        </p:txBody>
      </p:sp>
      <p:sp>
        <p:nvSpPr>
          <p:cNvPr id="16" name="Dikdörtgen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Corbel" panose="020B0503020204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4AE6-C021-4B87-8560-B7BC0AA4FADF}" type="datetime1">
              <a:rPr lang="tr-TR" smtClean="0">
                <a:latin typeface="Corbel" panose="020B0503020204020204" pitchFamily="34" charset="0"/>
              </a:rPr>
              <a:t>26.10.2017</a:t>
            </a:fld>
            <a:endParaRPr lang="tr-TR">
              <a:latin typeface="Corbel" panose="020B0503020204020204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0E4C-143E-404E-BA3C-2FD304484FA3}" type="slidenum">
              <a:rPr lang="tr-TR" smtClean="0">
                <a:latin typeface="Corbel" panose="020B0503020204020204" pitchFamily="34" charset="0"/>
              </a:rPr>
              <a:t>17</a:t>
            </a:fld>
            <a:endParaRPr lang="tr-TR" dirty="0">
              <a:latin typeface="Corbel" panose="020B0503020204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5878" y="1537628"/>
            <a:ext cx="113902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altLang="tr-TR" sz="2800" b="1" dirty="0">
                <a:latin typeface="Corbel" panose="020B0503020204020204" pitchFamily="34" charset="0"/>
              </a:rPr>
              <a:t>İşletme Sahibinin Büyüme İsteğinin Önündeki Engeller (dışsal-kurumsal):</a:t>
            </a:r>
            <a:endParaRPr lang="tr-TR" sz="2800" dirty="0">
              <a:latin typeface="Corbel" panose="020B050302020402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809" y="3316615"/>
            <a:ext cx="3581400" cy="1493519"/>
          </a:xfrm>
          <a:prstGeom prst="rect">
            <a:avLst/>
          </a:prstGeom>
        </p:spPr>
      </p:pic>
      <p:sp>
        <p:nvSpPr>
          <p:cNvPr id="18" name="Snip Same Side Corner Rectangle 4"/>
          <p:cNvSpPr/>
          <p:nvPr/>
        </p:nvSpPr>
        <p:spPr>
          <a:xfrm>
            <a:off x="3581400" y="5833290"/>
            <a:ext cx="5486400" cy="792000"/>
          </a:xfrm>
          <a:prstGeom prst="snip2Same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tr-TR" sz="2000" dirty="0">
                <a:solidFill>
                  <a:srgbClr val="3B3838"/>
                </a:solidFill>
                <a:latin typeface="Corbel" panose="020B0503020204020204" pitchFamily="34" charset="0"/>
              </a:rPr>
              <a:t>7. Sunum bölgesi veya kuruluş yeri hatalıdır.</a:t>
            </a:r>
          </a:p>
        </p:txBody>
      </p:sp>
    </p:spTree>
    <p:extLst>
      <p:ext uri="{BB962C8B-B14F-4D97-AF65-F5344CB8AC3E}">
        <p14:creationId xmlns:p14="http://schemas.microsoft.com/office/powerpoint/2010/main" val="185185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nip Single Corner Rectangle 6"/>
          <p:cNvSpPr/>
          <p:nvPr/>
        </p:nvSpPr>
        <p:spPr>
          <a:xfrm flipH="1">
            <a:off x="6972299" y="2220645"/>
            <a:ext cx="5208281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80000"/>
              </a:lnSpc>
            </a:pPr>
            <a:r>
              <a:rPr lang="tr-TR" sz="2000" dirty="0">
                <a:solidFill>
                  <a:srgbClr val="3B3838"/>
                </a:solidFill>
                <a:latin typeface="Corbel" panose="020B0503020204020204" pitchFamily="34" charset="0"/>
              </a:rPr>
              <a:t>9. Büyüme mücadelesini destekleyecek ve daha büyük bir işletmeyi yönetecek gelişmiş bir yönetim yapısı oluşturulamamıştır.</a:t>
            </a:r>
          </a:p>
        </p:txBody>
      </p:sp>
      <p:sp>
        <p:nvSpPr>
          <p:cNvPr id="8" name="Snip Single Corner Rectangle 7"/>
          <p:cNvSpPr/>
          <p:nvPr/>
        </p:nvSpPr>
        <p:spPr>
          <a:xfrm flipH="1">
            <a:off x="7901208" y="3642098"/>
            <a:ext cx="4290791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11. Yüksek sabit gider harcamaları yapılmaktadır.</a:t>
            </a:r>
          </a:p>
        </p:txBody>
      </p:sp>
      <p:sp>
        <p:nvSpPr>
          <p:cNvPr id="9" name="Snip Single Corner Rectangle 8"/>
          <p:cNvSpPr/>
          <p:nvPr/>
        </p:nvSpPr>
        <p:spPr>
          <a:xfrm flipH="1">
            <a:off x="6972295" y="5014608"/>
            <a:ext cx="5208284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80000"/>
              </a:lnSpc>
            </a:pPr>
            <a:r>
              <a:rPr lang="tr-TR" sz="2000" dirty="0">
                <a:solidFill>
                  <a:srgbClr val="3B3838"/>
                </a:solidFill>
                <a:latin typeface="Corbel" panose="020B0503020204020204" pitchFamily="34" charset="0"/>
              </a:rPr>
              <a:t>13. Girişimci her şeye yetişmek zorundadır. Günlük işlerden büyümeyi sağlayacak stratejik görevlere zaman bulamamaktadır.</a:t>
            </a:r>
          </a:p>
        </p:txBody>
      </p:sp>
      <p:sp>
        <p:nvSpPr>
          <p:cNvPr id="13" name="Snip Single Corner Rectangle 12"/>
          <p:cNvSpPr/>
          <p:nvPr/>
        </p:nvSpPr>
        <p:spPr>
          <a:xfrm rot="10800000" flipH="1" flipV="1">
            <a:off x="0" y="2220645"/>
            <a:ext cx="5219695" cy="79512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000" dirty="0">
                <a:solidFill>
                  <a:srgbClr val="3B3838"/>
                </a:solidFill>
                <a:latin typeface="Corbel" panose="020B0503020204020204" pitchFamily="34" charset="0"/>
              </a:rPr>
              <a:t>8. İşletme tahsilat yapamamaktadır, işletme sermayesi müşteri alacaklarına dönüşmüştür.</a:t>
            </a:r>
          </a:p>
        </p:txBody>
      </p:sp>
      <p:sp>
        <p:nvSpPr>
          <p:cNvPr id="14" name="Snip Single Corner Rectangle 13"/>
          <p:cNvSpPr/>
          <p:nvPr/>
        </p:nvSpPr>
        <p:spPr>
          <a:xfrm>
            <a:off x="0" y="3642098"/>
            <a:ext cx="4319809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10. Rakipler çok ya da güçlüdür.</a:t>
            </a:r>
          </a:p>
        </p:txBody>
      </p:sp>
      <p:sp>
        <p:nvSpPr>
          <p:cNvPr id="15" name="Snip Single Corner Rectangle 14"/>
          <p:cNvSpPr/>
          <p:nvPr/>
        </p:nvSpPr>
        <p:spPr>
          <a:xfrm>
            <a:off x="0" y="5014608"/>
            <a:ext cx="5190672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000" dirty="0">
                <a:solidFill>
                  <a:srgbClr val="3B3838"/>
                </a:solidFill>
                <a:latin typeface="Corbel" panose="020B0503020204020204" pitchFamily="34" charset="0"/>
              </a:rPr>
              <a:t>12. İşletme, geleceğe dönük büyüme planları ve hedefleri oluşturamamaktadır.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600" dirty="0"/>
              <a:t>BÜYÜME İSTEĞİNİN ÖNÜNDEKİ ENGELLER</a:t>
            </a:r>
          </a:p>
        </p:txBody>
      </p:sp>
      <p:sp>
        <p:nvSpPr>
          <p:cNvPr id="16" name="Dikdörtgen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latin typeface="Corbel" panose="020B0503020204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4AE6-C021-4B87-8560-B7BC0AA4FADF}" type="datetime1">
              <a:rPr lang="tr-TR" smtClean="0">
                <a:latin typeface="Corbel" panose="020B0503020204020204" pitchFamily="34" charset="0"/>
              </a:rPr>
              <a:t>26.10.2017</a:t>
            </a:fld>
            <a:endParaRPr lang="tr-TR">
              <a:latin typeface="Corbel" panose="020B0503020204020204" pitchFamily="34" charset="0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>
                <a:latin typeface="Corbel" panose="020B0503020204020204" pitchFamily="34" charset="0"/>
              </a:rPr>
              <a:t>Girişim Eğitim ve Danışmanlık Merkezi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60E4C-143E-404E-BA3C-2FD304484FA3}" type="slidenum">
              <a:rPr lang="tr-TR" smtClean="0">
                <a:latin typeface="Corbel" panose="020B0503020204020204" pitchFamily="34" charset="0"/>
              </a:rPr>
              <a:t>18</a:t>
            </a:fld>
            <a:endParaRPr lang="tr-TR">
              <a:latin typeface="Corbel" panose="020B0503020204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5878" y="1537628"/>
            <a:ext cx="113902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altLang="tr-TR" sz="2800" b="1" dirty="0">
                <a:latin typeface="Corbel" panose="020B0503020204020204" pitchFamily="34" charset="0"/>
              </a:rPr>
              <a:t>İşletme Sahibinin Büyüme İsteğinin Önündeki Engeller (dışsal-kurumsal):</a:t>
            </a:r>
            <a:endParaRPr lang="tr-TR" sz="2800" dirty="0">
              <a:latin typeface="Corbel" panose="020B0503020204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8763" y="3171098"/>
            <a:ext cx="3581400" cy="149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493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528" y="1"/>
            <a:ext cx="12193058" cy="25056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8196" y="4364395"/>
            <a:ext cx="12075608" cy="2481538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51784" y="4343931"/>
            <a:ext cx="7536160" cy="1760891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tr-TR" dirty="0">
                <a:solidFill>
                  <a:srgbClr val="0F8054"/>
                </a:solidFill>
              </a:rPr>
              <a:t>BÜYÜMENİN</a:t>
            </a:r>
            <a:r>
              <a:rPr lang="tr-T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tr-TR" dirty="0">
                <a:solidFill>
                  <a:srgbClr val="1F3E92"/>
                </a:solidFill>
              </a:rPr>
              <a:t>ADIMLARI</a:t>
            </a:r>
          </a:p>
        </p:txBody>
      </p:sp>
    </p:spTree>
    <p:extLst>
      <p:ext uri="{BB962C8B-B14F-4D97-AF65-F5344CB8AC3E}">
        <p14:creationId xmlns:p14="http://schemas.microsoft.com/office/powerpoint/2010/main" val="3250024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600" dirty="0"/>
              <a:t>İÇERİK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4500"/>
              </a:lnSpc>
            </a:pPr>
            <a:r>
              <a:rPr lang="tr-TR" dirty="0"/>
              <a:t>Stratejik Bakış Açısı </a:t>
            </a:r>
          </a:p>
          <a:p>
            <a:pPr>
              <a:lnSpc>
                <a:spcPts val="4500"/>
              </a:lnSpc>
            </a:pPr>
            <a:r>
              <a:rPr lang="tr-TR" dirty="0"/>
              <a:t>Büyümenin Önündeki Engeller</a:t>
            </a:r>
          </a:p>
          <a:p>
            <a:pPr>
              <a:lnSpc>
                <a:spcPts val="4500"/>
              </a:lnSpc>
            </a:pPr>
            <a:r>
              <a:rPr lang="tr-TR" dirty="0"/>
              <a:t>Büyümenin Adımları</a:t>
            </a:r>
          </a:p>
          <a:p>
            <a:pPr>
              <a:lnSpc>
                <a:spcPts val="4500"/>
              </a:lnSpc>
            </a:pPr>
            <a:r>
              <a:rPr lang="tr-TR" dirty="0"/>
              <a:t>Büyüme ve Stratejik Planlama İlişkisi</a:t>
            </a:r>
          </a:p>
          <a:p>
            <a:pPr>
              <a:lnSpc>
                <a:spcPts val="4500"/>
              </a:lnSpc>
            </a:pPr>
            <a:r>
              <a:rPr lang="tr-TR" dirty="0"/>
              <a:t>Büyüme Stratejileri İ</a:t>
            </a:r>
            <a:r>
              <a:rPr lang="tr-TR" dirty="0" smtClean="0"/>
              <a:t>çin </a:t>
            </a:r>
            <a:r>
              <a:rPr lang="tr-TR" dirty="0"/>
              <a:t>İpuçları</a:t>
            </a:r>
          </a:p>
          <a:p>
            <a:pPr>
              <a:lnSpc>
                <a:spcPts val="4500"/>
              </a:lnSpc>
            </a:pPr>
            <a:r>
              <a:rPr lang="tr-TR" dirty="0"/>
              <a:t>Kurumsal Gelişim Yönetimi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775F07-5FEE-4648-A816-84AA111EC07C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2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5101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dirty="0"/>
              <a:t>İŞLETME HAYAT DÖNGÜSÜ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8CF7CC-5FD0-4194-8D1E-EC816198AE08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20</a:t>
            </a:fld>
            <a:endParaRPr lang="tr-TR" dirty="0"/>
          </a:p>
        </p:txBody>
      </p:sp>
      <p:grpSp>
        <p:nvGrpSpPr>
          <p:cNvPr id="5" name="Group 4"/>
          <p:cNvGrpSpPr/>
          <p:nvPr/>
        </p:nvGrpSpPr>
        <p:grpSpPr>
          <a:xfrm>
            <a:off x="1271464" y="1772816"/>
            <a:ext cx="11063322" cy="3921325"/>
            <a:chOff x="1779015" y="1869106"/>
            <a:chExt cx="10483763" cy="3921325"/>
          </a:xfrm>
        </p:grpSpPr>
        <p:sp>
          <p:nvSpPr>
            <p:cNvPr id="22" name="Serbest Form 11"/>
            <p:cNvSpPr/>
            <p:nvPr/>
          </p:nvSpPr>
          <p:spPr>
            <a:xfrm>
              <a:off x="2364657" y="2232289"/>
              <a:ext cx="7659330" cy="2992224"/>
            </a:xfrm>
            <a:custGeom>
              <a:avLst/>
              <a:gdLst>
                <a:gd name="connsiteX0" fmla="*/ 0 w 6120581"/>
                <a:gd name="connsiteY0" fmla="*/ 2391091 h 2391091"/>
                <a:gd name="connsiteX1" fmla="*/ 1460091 w 6120581"/>
                <a:gd name="connsiteY1" fmla="*/ 2184613 h 2391091"/>
                <a:gd name="connsiteX2" fmla="*/ 2669458 w 6120581"/>
                <a:gd name="connsiteY2" fmla="*/ 1417697 h 2391091"/>
                <a:gd name="connsiteX3" fmla="*/ 3421626 w 6120581"/>
                <a:gd name="connsiteY3" fmla="*/ 665529 h 2391091"/>
                <a:gd name="connsiteX4" fmla="*/ 4277033 w 6120581"/>
                <a:gd name="connsiteY4" fmla="*/ 75594 h 2391091"/>
                <a:gd name="connsiteX5" fmla="*/ 5058697 w 6120581"/>
                <a:gd name="connsiteY5" fmla="*/ 105091 h 2391091"/>
                <a:gd name="connsiteX6" fmla="*/ 6120581 w 6120581"/>
                <a:gd name="connsiteY6" fmla="*/ 960497 h 2391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20581" h="2391091">
                  <a:moveTo>
                    <a:pt x="0" y="2391091"/>
                  </a:moveTo>
                  <a:cubicBezTo>
                    <a:pt x="507590" y="2368968"/>
                    <a:pt x="1015181" y="2346845"/>
                    <a:pt x="1460091" y="2184613"/>
                  </a:cubicBezTo>
                  <a:cubicBezTo>
                    <a:pt x="1905001" y="2022381"/>
                    <a:pt x="2342536" y="1670878"/>
                    <a:pt x="2669458" y="1417697"/>
                  </a:cubicBezTo>
                  <a:cubicBezTo>
                    <a:pt x="2996381" y="1164516"/>
                    <a:pt x="3153697" y="889213"/>
                    <a:pt x="3421626" y="665529"/>
                  </a:cubicBezTo>
                  <a:cubicBezTo>
                    <a:pt x="3689555" y="441845"/>
                    <a:pt x="4004188" y="169000"/>
                    <a:pt x="4277033" y="75594"/>
                  </a:cubicBezTo>
                  <a:cubicBezTo>
                    <a:pt x="4549878" y="-17812"/>
                    <a:pt x="4751439" y="-42393"/>
                    <a:pt x="5058697" y="105091"/>
                  </a:cubicBezTo>
                  <a:cubicBezTo>
                    <a:pt x="5365955" y="252575"/>
                    <a:pt x="5810865" y="749104"/>
                    <a:pt x="6120581" y="960497"/>
                  </a:cubicBezTo>
                </a:path>
              </a:pathLst>
            </a:cu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sp>
          <p:nvSpPr>
            <p:cNvPr id="24" name="Dikdörtgen 13"/>
            <p:cNvSpPr/>
            <p:nvPr/>
          </p:nvSpPr>
          <p:spPr>
            <a:xfrm>
              <a:off x="1779015" y="5224513"/>
              <a:ext cx="8830613" cy="56591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2400" b="1" dirty="0">
                  <a:solidFill>
                    <a:srgbClr val="0F8054"/>
                  </a:solidFill>
                  <a:latin typeface="Amble LtCn" pitchFamily="2" charset="0"/>
                </a:rPr>
                <a:t>İşletmelerde Hayat Döngüsü</a:t>
              </a:r>
            </a:p>
          </p:txBody>
        </p:sp>
        <p:cxnSp>
          <p:nvCxnSpPr>
            <p:cNvPr id="25" name="Düz Bağlayıcı 15"/>
            <p:cNvCxnSpPr/>
            <p:nvPr/>
          </p:nvCxnSpPr>
          <p:spPr>
            <a:xfrm>
              <a:off x="3111910" y="1869106"/>
              <a:ext cx="0" cy="3355407"/>
            </a:xfrm>
            <a:prstGeom prst="line">
              <a:avLst/>
            </a:prstGeom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Düz Bağlayıcı 16"/>
            <p:cNvCxnSpPr/>
            <p:nvPr/>
          </p:nvCxnSpPr>
          <p:spPr>
            <a:xfrm>
              <a:off x="4262285" y="1869106"/>
              <a:ext cx="0" cy="3355407"/>
            </a:xfrm>
            <a:prstGeom prst="line">
              <a:avLst/>
            </a:prstGeom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Düz Bağlayıcı 17"/>
            <p:cNvCxnSpPr/>
            <p:nvPr/>
          </p:nvCxnSpPr>
          <p:spPr>
            <a:xfrm>
              <a:off x="7237880" y="1869106"/>
              <a:ext cx="0" cy="3355407"/>
            </a:xfrm>
            <a:prstGeom prst="line">
              <a:avLst/>
            </a:prstGeom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Düz Bağlayıcı 18"/>
            <p:cNvCxnSpPr/>
            <p:nvPr/>
          </p:nvCxnSpPr>
          <p:spPr>
            <a:xfrm>
              <a:off x="8958431" y="1869106"/>
              <a:ext cx="0" cy="3355407"/>
            </a:xfrm>
            <a:prstGeom prst="line">
              <a:avLst/>
            </a:prstGeom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Metin kutusu 19"/>
            <p:cNvSpPr txBox="1"/>
            <p:nvPr/>
          </p:nvSpPr>
          <p:spPr>
            <a:xfrm rot="16200000">
              <a:off x="1704162" y="3557267"/>
              <a:ext cx="16143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dirty="0">
                  <a:latin typeface="Corbel" panose="020B0503020204020204" pitchFamily="34" charset="0"/>
                </a:rPr>
                <a:t>BAŞLANGIÇ</a:t>
              </a:r>
            </a:p>
          </p:txBody>
        </p:sp>
        <p:sp>
          <p:nvSpPr>
            <p:cNvPr id="30" name="Metin kutusu 20"/>
            <p:cNvSpPr txBox="1"/>
            <p:nvPr/>
          </p:nvSpPr>
          <p:spPr>
            <a:xfrm rot="16200000">
              <a:off x="2857866" y="3663659"/>
              <a:ext cx="17423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dirty="0">
                  <a:latin typeface="Corbel" panose="020B0503020204020204" pitchFamily="34" charset="0"/>
                </a:rPr>
                <a:t>TUTUNDURMA</a:t>
              </a:r>
            </a:p>
          </p:txBody>
        </p:sp>
        <p:sp>
          <p:nvSpPr>
            <p:cNvPr id="31" name="Metin kutusu 21"/>
            <p:cNvSpPr txBox="1"/>
            <p:nvPr/>
          </p:nvSpPr>
          <p:spPr>
            <a:xfrm rot="16200000">
              <a:off x="4356836" y="3482775"/>
              <a:ext cx="17423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dirty="0">
                  <a:latin typeface="Corbel" panose="020B0503020204020204" pitchFamily="34" charset="0"/>
                </a:rPr>
                <a:t>BÜYÜME </a:t>
              </a:r>
            </a:p>
            <a:p>
              <a:pPr algn="ctr"/>
              <a:r>
                <a:rPr lang="tr-TR" dirty="0">
                  <a:latin typeface="Corbel" panose="020B0503020204020204" pitchFamily="34" charset="0"/>
                </a:rPr>
                <a:t>GELİŞME</a:t>
              </a:r>
            </a:p>
          </p:txBody>
        </p:sp>
        <p:sp>
          <p:nvSpPr>
            <p:cNvPr id="32" name="Metin kutusu 22"/>
            <p:cNvSpPr txBox="1"/>
            <p:nvPr/>
          </p:nvSpPr>
          <p:spPr>
            <a:xfrm rot="16200000">
              <a:off x="6721439" y="3621273"/>
              <a:ext cx="17423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dirty="0">
                  <a:latin typeface="Corbel" panose="020B0503020204020204" pitchFamily="34" charset="0"/>
                </a:rPr>
                <a:t>OLGUNLUK</a:t>
              </a:r>
            </a:p>
          </p:txBody>
        </p:sp>
        <p:sp>
          <p:nvSpPr>
            <p:cNvPr id="33" name="Metin kutusu 23"/>
            <p:cNvSpPr txBox="1"/>
            <p:nvPr/>
          </p:nvSpPr>
          <p:spPr>
            <a:xfrm rot="16200000">
              <a:off x="8917735" y="3621273"/>
              <a:ext cx="17423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dirty="0">
                  <a:latin typeface="Corbel" panose="020B0503020204020204" pitchFamily="34" charset="0"/>
                </a:rPr>
                <a:t>KÜÇÜLME</a:t>
              </a:r>
            </a:p>
          </p:txBody>
        </p:sp>
        <p:cxnSp>
          <p:nvCxnSpPr>
            <p:cNvPr id="34" name="Düz Bağlayıcı 26"/>
            <p:cNvCxnSpPr/>
            <p:nvPr/>
          </p:nvCxnSpPr>
          <p:spPr>
            <a:xfrm>
              <a:off x="11111416" y="3451119"/>
              <a:ext cx="543232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Metin kutusu 27"/>
            <p:cNvSpPr txBox="1"/>
            <p:nvPr/>
          </p:nvSpPr>
          <p:spPr>
            <a:xfrm>
              <a:off x="10520462" y="3440729"/>
              <a:ext cx="17423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tr-TR" dirty="0">
                  <a:latin typeface="Corbel" panose="020B0503020204020204" pitchFamily="34" charset="0"/>
                </a:rPr>
                <a:t>Toplam Satışlar</a:t>
              </a:r>
            </a:p>
          </p:txBody>
        </p:sp>
        <p:sp>
          <p:nvSpPr>
            <p:cNvPr id="23" name="Dikdörtgen 12"/>
            <p:cNvSpPr/>
            <p:nvPr/>
          </p:nvSpPr>
          <p:spPr>
            <a:xfrm>
              <a:off x="1779015" y="1869106"/>
              <a:ext cx="8830613" cy="3921325"/>
            </a:xfrm>
            <a:prstGeom prst="rect">
              <a:avLst/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</p:grpSp>
      <p:cxnSp>
        <p:nvCxnSpPr>
          <p:cNvPr id="7" name="Düz Ok Bağlayıcısı 6"/>
          <p:cNvCxnSpPr/>
          <p:nvPr/>
        </p:nvCxnSpPr>
        <p:spPr>
          <a:xfrm flipV="1">
            <a:off x="1889481" y="4623193"/>
            <a:ext cx="8156221" cy="505030"/>
          </a:xfrm>
          <a:prstGeom prst="straightConnector1">
            <a:avLst/>
          </a:prstGeom>
          <a:ln w="3175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39909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528" y="1"/>
            <a:ext cx="12193058" cy="25056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8196" y="4364395"/>
            <a:ext cx="12075608" cy="2481538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9376" y="4343931"/>
            <a:ext cx="11208568" cy="1760891"/>
          </a:xfrm>
        </p:spPr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tr-TR" sz="5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BÜYÜME ve </a:t>
            </a:r>
            <a:br>
              <a:rPr lang="tr-TR" sz="5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tr-TR" sz="5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STRATEJİK  </a:t>
            </a:r>
            <a:r>
              <a:rPr lang="tr-TR" sz="5900" dirty="0" smtClean="0">
                <a:solidFill>
                  <a:srgbClr val="0F8054"/>
                </a:solidFill>
              </a:rPr>
              <a:t>PLANLAMA</a:t>
            </a:r>
            <a:r>
              <a:rPr lang="tr-TR" sz="5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tr-TR" sz="5900" dirty="0" smtClean="0">
                <a:solidFill>
                  <a:srgbClr val="1F3E92"/>
                </a:solidFill>
              </a:rPr>
              <a:t>İLİŞKİSİ</a:t>
            </a:r>
            <a:endParaRPr lang="tr-TR" sz="5900" dirty="0">
              <a:solidFill>
                <a:srgbClr val="1F3E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503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23787" y="1923222"/>
            <a:ext cx="8352928" cy="4714240"/>
            <a:chOff x="2495600" y="2060848"/>
            <a:chExt cx="7200800" cy="4064000"/>
          </a:xfrm>
        </p:grpSpPr>
        <p:graphicFrame>
          <p:nvGraphicFramePr>
            <p:cNvPr id="2" name="Diyagram 1"/>
            <p:cNvGraphicFramePr/>
            <p:nvPr>
              <p:extLst>
                <p:ext uri="{D42A27DB-BD31-4B8C-83A1-F6EECF244321}">
                  <p14:modId xmlns:p14="http://schemas.microsoft.com/office/powerpoint/2010/main" val="3999727420"/>
                </p:ext>
              </p:extLst>
            </p:nvPr>
          </p:nvGraphicFramePr>
          <p:xfrm>
            <a:off x="2495600" y="2060848"/>
            <a:ext cx="72008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cxnSp>
          <p:nvCxnSpPr>
            <p:cNvPr id="10" name="Düz Ok Bağlayıcısı 9"/>
            <p:cNvCxnSpPr/>
            <p:nvPr/>
          </p:nvCxnSpPr>
          <p:spPr>
            <a:xfrm>
              <a:off x="7146754" y="5013176"/>
              <a:ext cx="172819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Düz Ok Bağlayıcısı 11"/>
            <p:cNvCxnSpPr/>
            <p:nvPr/>
          </p:nvCxnSpPr>
          <p:spPr>
            <a:xfrm flipV="1">
              <a:off x="8874946" y="3861048"/>
              <a:ext cx="0" cy="100811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5" name="Metin kutusu 14"/>
          <p:cNvSpPr txBox="1"/>
          <p:nvPr/>
        </p:nvSpPr>
        <p:spPr>
          <a:xfrm>
            <a:off x="1199456" y="1692389"/>
            <a:ext cx="9577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>
                <a:latin typeface="Corbel" panose="020B0503020204020204" pitchFamily="34" charset="0"/>
              </a:rPr>
              <a:t>BÜYÜME DÖNEMİNDE STRATEJİK PLANLAMA ADIMLARI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418A9B-B6D0-4394-A7C3-D0DA001AC2A8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22</a:t>
            </a:fld>
            <a:endParaRPr lang="tr-TR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tr-TR" sz="3600" dirty="0"/>
              <a:t>İŞLETMELERDE STRATEJİK </a:t>
            </a:r>
            <a:br>
              <a:rPr lang="tr-TR" sz="3600" dirty="0"/>
            </a:br>
            <a:r>
              <a:rPr lang="tr-TR" sz="3600" dirty="0"/>
              <a:t>YÖNETİM UNSURLARI</a:t>
            </a:r>
          </a:p>
        </p:txBody>
      </p:sp>
    </p:spTree>
    <p:extLst>
      <p:ext uri="{BB962C8B-B14F-4D97-AF65-F5344CB8AC3E}">
        <p14:creationId xmlns:p14="http://schemas.microsoft.com/office/powerpoint/2010/main" val="1576082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r-TR" sz="3600" dirty="0"/>
              <a:t>İŞLETMELERDE BÜYÜME VE STRATEJİK PLANLAMA</a:t>
            </a:r>
          </a:p>
        </p:txBody>
      </p:sp>
      <p:graphicFrame>
        <p:nvGraphicFramePr>
          <p:cNvPr id="40963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8201087"/>
              </p:ext>
            </p:extLst>
          </p:nvPr>
        </p:nvGraphicFramePr>
        <p:xfrm>
          <a:off x="695400" y="1311275"/>
          <a:ext cx="11089232" cy="486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90" name="Visio" r:id="rId3" imgW="19772376" imgH="11473891" progId="Visio.Drawing.11">
                  <p:embed/>
                </p:oleObj>
              </mc:Choice>
              <mc:Fallback>
                <p:oleObj name="Visio" r:id="rId3" imgW="19772376" imgH="11473891" progId="Visio.Drawing.11">
                  <p:embed/>
                  <p:pic>
                    <p:nvPicPr>
                      <p:cNvPr id="40963" name="Object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400" y="1311275"/>
                        <a:ext cx="11089232" cy="4865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9C781B-1DB8-4E4E-B757-72B1DE17D3D4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23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710841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528" y="1"/>
            <a:ext cx="12193058" cy="25056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8196" y="4364395"/>
            <a:ext cx="12075608" cy="2481538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9376" y="4343931"/>
            <a:ext cx="11208568" cy="1760891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tr-T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BÜYÜME STRATEJİLERİ </a:t>
            </a:r>
            <a:r>
              <a:rPr lang="tr-TR" dirty="0" smtClean="0">
                <a:solidFill>
                  <a:srgbClr val="0F8054"/>
                </a:solidFill>
              </a:rPr>
              <a:t>İÇİN</a:t>
            </a:r>
            <a:r>
              <a:rPr lang="tr-T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br>
              <a:rPr lang="tr-T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tr-TR" dirty="0" smtClean="0">
                <a:solidFill>
                  <a:srgbClr val="1F3E92"/>
                </a:solidFill>
              </a:rPr>
              <a:t>ÖNERİLER</a:t>
            </a:r>
            <a:endParaRPr lang="tr-TR" dirty="0">
              <a:solidFill>
                <a:srgbClr val="1F3E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4127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2455863" y="96841"/>
            <a:ext cx="7385050" cy="1412875"/>
          </a:xfrm>
        </p:spPr>
        <p:txBody>
          <a:bodyPr/>
          <a:lstStyle/>
          <a:p>
            <a:pPr eaLnBrk="1" hangingPunct="1"/>
            <a:r>
              <a:rPr lang="tr-TR" sz="3600" dirty="0"/>
              <a:t>BÜYÜME STRATEJİLERİ İÇİN İPUÇLARI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999F03-178A-467F-B2A4-9F2CC4997033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25</a:t>
            </a:fld>
            <a:endParaRPr lang="tr-TR" dirty="0"/>
          </a:p>
        </p:txBody>
      </p:sp>
      <p:sp>
        <p:nvSpPr>
          <p:cNvPr id="18" name="Snip Single Corner Rectangle 17"/>
          <p:cNvSpPr/>
          <p:nvPr/>
        </p:nvSpPr>
        <p:spPr>
          <a:xfrm rot="10800000" flipH="1" flipV="1">
            <a:off x="0" y="1988840"/>
            <a:ext cx="7091830" cy="79512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10000"/>
              </a:lnSpc>
              <a:spcBef>
                <a:spcPts val="1000"/>
              </a:spcBef>
              <a:buNone/>
            </a:pPr>
            <a:r>
              <a:rPr lang="tr-TR" alt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Büyüme stratejilerinin temelinde işletmenin sahip olduğu “temel başarı kriterinin” yer alması gerekir.</a:t>
            </a:r>
          </a:p>
        </p:txBody>
      </p:sp>
      <p:sp>
        <p:nvSpPr>
          <p:cNvPr id="19" name="Snip Single Corner Rectangle 18"/>
          <p:cNvSpPr/>
          <p:nvPr/>
        </p:nvSpPr>
        <p:spPr>
          <a:xfrm>
            <a:off x="0" y="3299005"/>
            <a:ext cx="8194082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Temel başarı kriteri bir işletmenin rakipleri karşısında somut olarak üstün olduğu noktalardır. </a:t>
            </a:r>
          </a:p>
        </p:txBody>
      </p:sp>
      <p:sp>
        <p:nvSpPr>
          <p:cNvPr id="20" name="Snip Single Corner Rectangle 19"/>
          <p:cNvSpPr/>
          <p:nvPr/>
        </p:nvSpPr>
        <p:spPr>
          <a:xfrm>
            <a:off x="0" y="4604701"/>
            <a:ext cx="9192344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Müşteriler rakiplerden daha güçlü bir yönümüzü görmezlerse bizimle iş yapmayacaklardır</a:t>
            </a:r>
          </a:p>
        </p:txBody>
      </p:sp>
    </p:spTree>
    <p:extLst>
      <p:ext uri="{BB962C8B-B14F-4D97-AF65-F5344CB8AC3E}">
        <p14:creationId xmlns:p14="http://schemas.microsoft.com/office/powerpoint/2010/main" val="8950117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2455863" y="96841"/>
            <a:ext cx="7385050" cy="1412875"/>
          </a:xfrm>
        </p:spPr>
        <p:txBody>
          <a:bodyPr/>
          <a:lstStyle/>
          <a:p>
            <a:pPr eaLnBrk="1" hangingPunct="1"/>
            <a:r>
              <a:rPr lang="tr-TR" sz="3600" dirty="0"/>
              <a:t>BÜYÜME STRATEJİLERİ İÇİN İPUÇLARI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999F03-178A-467F-B2A4-9F2CC4997033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26</a:t>
            </a:fld>
            <a:endParaRPr lang="tr-TR" dirty="0"/>
          </a:p>
        </p:txBody>
      </p:sp>
      <p:sp>
        <p:nvSpPr>
          <p:cNvPr id="18" name="Snip Single Corner Rectangle 17"/>
          <p:cNvSpPr/>
          <p:nvPr/>
        </p:nvSpPr>
        <p:spPr>
          <a:xfrm rot="10800000" flipH="1" flipV="1">
            <a:off x="0" y="2880980"/>
            <a:ext cx="7258492" cy="79512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Rakiplere göre düşük maliyetle üretip ve düşük fiyatla satabilmeniz</a:t>
            </a:r>
          </a:p>
        </p:txBody>
      </p:sp>
      <p:sp>
        <p:nvSpPr>
          <p:cNvPr id="19" name="Snip Single Corner Rectangle 18"/>
          <p:cNvSpPr/>
          <p:nvPr/>
        </p:nvSpPr>
        <p:spPr>
          <a:xfrm>
            <a:off x="0" y="4061152"/>
            <a:ext cx="8386646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Ürün/hizmetlerinizde hiçbir rakibinizde olmayan bir özellik bulunması</a:t>
            </a:r>
          </a:p>
        </p:txBody>
      </p:sp>
      <p:sp>
        <p:nvSpPr>
          <p:cNvPr id="20" name="Snip Single Corner Rectangle 19"/>
          <p:cNvSpPr/>
          <p:nvPr/>
        </p:nvSpPr>
        <p:spPr>
          <a:xfrm>
            <a:off x="0" y="5236853"/>
            <a:ext cx="9408368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Çok miktarlı ürün/hizmet verecek üretim ve işletme özelliklerine sahip olmanız</a:t>
            </a:r>
          </a:p>
        </p:txBody>
      </p:sp>
      <p:sp>
        <p:nvSpPr>
          <p:cNvPr id="21" name="Snip Single Corner Rectangle 20"/>
          <p:cNvSpPr/>
          <p:nvPr/>
        </p:nvSpPr>
        <p:spPr>
          <a:xfrm rot="10800000" flipH="1" flipV="1">
            <a:off x="15240" y="1700808"/>
            <a:ext cx="6171847" cy="79512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Çabuk teslimat yapabilmeniz</a:t>
            </a:r>
          </a:p>
        </p:txBody>
      </p:sp>
    </p:spTree>
    <p:extLst>
      <p:ext uri="{BB962C8B-B14F-4D97-AF65-F5344CB8AC3E}">
        <p14:creationId xmlns:p14="http://schemas.microsoft.com/office/powerpoint/2010/main" val="27135781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2455863" y="96841"/>
            <a:ext cx="7385050" cy="1412875"/>
          </a:xfrm>
        </p:spPr>
        <p:txBody>
          <a:bodyPr/>
          <a:lstStyle/>
          <a:p>
            <a:pPr eaLnBrk="1" hangingPunct="1"/>
            <a:r>
              <a:rPr lang="tr-TR" sz="3600" dirty="0"/>
              <a:t>BÜYÜME STRATEJİLERİ İÇİN İPUÇLARI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999F03-178A-467F-B2A4-9F2CC4997033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27</a:t>
            </a:fld>
            <a:endParaRPr lang="tr-TR" dirty="0"/>
          </a:p>
        </p:txBody>
      </p:sp>
      <p:sp>
        <p:nvSpPr>
          <p:cNvPr id="18" name="Snip Single Corner Rectangle 17"/>
          <p:cNvSpPr/>
          <p:nvPr/>
        </p:nvSpPr>
        <p:spPr>
          <a:xfrm rot="10800000" flipH="1" flipV="1">
            <a:off x="0" y="1988840"/>
            <a:ext cx="7091830" cy="79512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Değişen müşteri ihtiyaçlarına uygun ürün/hizmet geliştirip, sunabilmeniz</a:t>
            </a:r>
          </a:p>
        </p:txBody>
      </p:sp>
      <p:sp>
        <p:nvSpPr>
          <p:cNvPr id="19" name="Snip Single Corner Rectangle 18"/>
          <p:cNvSpPr/>
          <p:nvPr/>
        </p:nvSpPr>
        <p:spPr>
          <a:xfrm>
            <a:off x="0" y="3299005"/>
            <a:ext cx="8194082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Sahip olduğunuz üstün teknoloji/teknoloji geliştirme yeteneğiniz</a:t>
            </a:r>
          </a:p>
        </p:txBody>
      </p:sp>
      <p:sp>
        <p:nvSpPr>
          <p:cNvPr id="20" name="Snip Single Corner Rectangle 19"/>
          <p:cNvSpPr/>
          <p:nvPr/>
        </p:nvSpPr>
        <p:spPr>
          <a:xfrm>
            <a:off x="0" y="4604701"/>
            <a:ext cx="9192344" cy="79065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Hammadde ve malzeme temininde sahip olduğunuz avantajlar</a:t>
            </a:r>
          </a:p>
        </p:txBody>
      </p:sp>
    </p:spTree>
    <p:extLst>
      <p:ext uri="{BB962C8B-B14F-4D97-AF65-F5344CB8AC3E}">
        <p14:creationId xmlns:p14="http://schemas.microsoft.com/office/powerpoint/2010/main" val="33514232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255185-DF71-4626-91AF-F184E75C531F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28</a:t>
            </a:fld>
            <a:endParaRPr lang="tr-TR" dirty="0"/>
          </a:p>
        </p:txBody>
      </p:sp>
      <p:grpSp>
        <p:nvGrpSpPr>
          <p:cNvPr id="8" name="Group 7"/>
          <p:cNvGrpSpPr/>
          <p:nvPr/>
        </p:nvGrpSpPr>
        <p:grpSpPr>
          <a:xfrm>
            <a:off x="2417390" y="952316"/>
            <a:ext cx="6835990" cy="1925760"/>
            <a:chOff x="2021356" y="1205674"/>
            <a:chExt cx="7874001" cy="221817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21356" y="1205674"/>
              <a:ext cx="7874001" cy="2218177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2469029" y="1978828"/>
              <a:ext cx="6978656" cy="5508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indent="0" algn="ctr">
                <a:lnSpc>
                  <a:spcPct val="110000"/>
                </a:lnSpc>
                <a:spcBef>
                  <a:spcPts val="1000"/>
                </a:spcBef>
                <a:buNone/>
              </a:pPr>
              <a:r>
                <a:rPr lang="tr-TR" altLang="tr-TR" sz="2400" dirty="0">
                  <a:latin typeface="Corbel" panose="020B0503020204020204" pitchFamily="34" charset="0"/>
                </a:rPr>
                <a:t>Büyüme stratejileri müşteri odaklı olmalıdır:</a:t>
              </a:r>
            </a:p>
          </p:txBody>
        </p:sp>
      </p:grpSp>
      <p:pic>
        <p:nvPicPr>
          <p:cNvPr id="11" name="Resim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8329" y="2768648"/>
            <a:ext cx="1422942" cy="14790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7129" y="2772952"/>
            <a:ext cx="1516642" cy="151664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1801" y="3081460"/>
            <a:ext cx="1298526" cy="113231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81000" y="4378077"/>
            <a:ext cx="36576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ctr">
              <a:lnSpc>
                <a:spcPct val="110000"/>
              </a:lnSpc>
              <a:spcBef>
                <a:spcPts val="1000"/>
              </a:spcBef>
              <a:buNone/>
            </a:pPr>
            <a:r>
              <a:rPr lang="tr-TR" altLang="tr-TR" sz="2400" dirty="0">
                <a:latin typeface="Corbel" panose="020B0503020204020204" pitchFamily="34" charset="0"/>
              </a:rPr>
              <a:t>Müşterilerin ihtiyaç, talep ve satın alma özellikleri detaylı analiz edilmelidir.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242264" y="4381924"/>
            <a:ext cx="3911136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ctr">
              <a:lnSpc>
                <a:spcPct val="110000"/>
              </a:lnSpc>
              <a:spcBef>
                <a:spcPts val="1000"/>
              </a:spcBef>
              <a:buNone/>
            </a:pPr>
            <a:r>
              <a:rPr lang="tr-TR" altLang="tr-TR" sz="2400" dirty="0">
                <a:latin typeface="Corbel" panose="020B0503020204020204" pitchFamily="34" charset="0"/>
              </a:rPr>
              <a:t>Geçmiş dönemlerde oluşan tüm müşteri kayıpları nedenleri ile incelenmelidir.</a:t>
            </a:r>
          </a:p>
        </p:txBody>
      </p:sp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dirty="0"/>
              <a:t>BÜYÜME STRATEJİLERİ İÇİN İPUÇLARI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356650" y="4464771"/>
            <a:ext cx="3657600" cy="1290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ctr">
              <a:lnSpc>
                <a:spcPct val="110000"/>
              </a:lnSpc>
              <a:spcBef>
                <a:spcPts val="1000"/>
              </a:spcBef>
              <a:buNone/>
            </a:pPr>
            <a:r>
              <a:rPr lang="tr-TR" altLang="tr-TR" sz="2400" dirty="0">
                <a:latin typeface="Corbel" panose="020B0503020204020204" pitchFamily="34" charset="0"/>
              </a:rPr>
              <a:t>Büyüme stratejileri müşteri ilişkilerini geliştirmeyi içermelidir.</a:t>
            </a:r>
          </a:p>
        </p:txBody>
      </p:sp>
    </p:spTree>
    <p:extLst>
      <p:ext uri="{BB962C8B-B14F-4D97-AF65-F5344CB8AC3E}">
        <p14:creationId xmlns:p14="http://schemas.microsoft.com/office/powerpoint/2010/main" val="3368471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600" dirty="0"/>
              <a:t>BÜYÜME STRATEJİLERİ İÇİN İPUÇLARI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E56BF4-2B45-4866-BE72-BB48A6EBBB21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29</a:t>
            </a:fld>
            <a:endParaRPr lang="tr-TR" dirty="0"/>
          </a:p>
        </p:txBody>
      </p:sp>
      <p:grpSp>
        <p:nvGrpSpPr>
          <p:cNvPr id="31" name="Group 30"/>
          <p:cNvGrpSpPr/>
          <p:nvPr/>
        </p:nvGrpSpPr>
        <p:grpSpPr>
          <a:xfrm>
            <a:off x="4737250" y="1700808"/>
            <a:ext cx="6903366" cy="4655542"/>
            <a:chOff x="2476263" y="1163524"/>
            <a:chExt cx="7700066" cy="5192826"/>
          </a:xfrm>
        </p:grpSpPr>
        <p:sp>
          <p:nvSpPr>
            <p:cNvPr id="39" name="Rectangle 38"/>
            <p:cNvSpPr/>
            <p:nvPr/>
          </p:nvSpPr>
          <p:spPr>
            <a:xfrm>
              <a:off x="3848101" y="1163524"/>
              <a:ext cx="6328228" cy="493486"/>
            </a:xfrm>
            <a:prstGeom prst="rect">
              <a:avLst/>
            </a:prstGeom>
            <a:noFill/>
            <a:ln w="28575">
              <a:solidFill>
                <a:srgbClr val="5B6C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dirty="0">
                  <a:solidFill>
                    <a:srgbClr val="3B3838"/>
                  </a:solidFill>
                  <a:latin typeface="Corbel" panose="020B0503020204020204" pitchFamily="34" charset="0"/>
                </a:rPr>
                <a:t>İŞLETMENİN GÜCÜ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848101" y="1813720"/>
              <a:ext cx="1959428" cy="493486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600" dirty="0">
                  <a:solidFill>
                    <a:srgbClr val="3B3838"/>
                  </a:solidFill>
                  <a:latin typeface="Corbel" panose="020B0503020204020204" pitchFamily="34" charset="0"/>
                </a:rPr>
                <a:t>YÜKSEK</a:t>
              </a: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031593" y="1813720"/>
              <a:ext cx="1959428" cy="493486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600" dirty="0">
                  <a:solidFill>
                    <a:srgbClr val="3B3838"/>
                  </a:solidFill>
                  <a:latin typeface="Corbel" panose="020B0503020204020204" pitchFamily="34" charset="0"/>
                </a:rPr>
                <a:t>ORTA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8216901" y="1813720"/>
              <a:ext cx="1959428" cy="49348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600" dirty="0">
                  <a:solidFill>
                    <a:srgbClr val="3B3838"/>
                  </a:solidFill>
                  <a:latin typeface="Corbel" panose="020B0503020204020204" pitchFamily="34" charset="0"/>
                </a:rPr>
                <a:t>DÜŞÜK</a:t>
              </a:r>
            </a:p>
          </p:txBody>
        </p:sp>
        <p:sp>
          <p:nvSpPr>
            <p:cNvPr id="43" name="Rectangle 42"/>
            <p:cNvSpPr/>
            <p:nvPr/>
          </p:nvSpPr>
          <p:spPr>
            <a:xfrm rot="16200000">
              <a:off x="852534" y="4239135"/>
              <a:ext cx="3740944" cy="493486"/>
            </a:xfrm>
            <a:prstGeom prst="rect">
              <a:avLst/>
            </a:prstGeom>
            <a:noFill/>
            <a:ln w="28575">
              <a:solidFill>
                <a:srgbClr val="5B6C9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dirty="0">
                  <a:solidFill>
                    <a:srgbClr val="3B3838"/>
                  </a:solidFill>
                  <a:latin typeface="Corbel" panose="020B0503020204020204" pitchFamily="34" charset="0"/>
                </a:rPr>
                <a:t>PAZARIN GELİŞİMİ</a:t>
              </a:r>
            </a:p>
          </p:txBody>
        </p:sp>
        <p:sp>
          <p:nvSpPr>
            <p:cNvPr id="44" name="Rectangle 43"/>
            <p:cNvSpPr/>
            <p:nvPr/>
          </p:nvSpPr>
          <p:spPr>
            <a:xfrm rot="16200000">
              <a:off x="2785144" y="5565775"/>
              <a:ext cx="1087664" cy="49348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600" dirty="0">
                  <a:solidFill>
                    <a:srgbClr val="3B3838"/>
                  </a:solidFill>
                  <a:latin typeface="Corbel" panose="020B0503020204020204" pitchFamily="34" charset="0"/>
                </a:rPr>
                <a:t>DÜŞÜK</a:t>
              </a:r>
            </a:p>
          </p:txBody>
        </p:sp>
        <p:sp>
          <p:nvSpPr>
            <p:cNvPr id="45" name="Rectangle 44"/>
            <p:cNvSpPr/>
            <p:nvPr/>
          </p:nvSpPr>
          <p:spPr>
            <a:xfrm rot="16200000">
              <a:off x="2785145" y="4239135"/>
              <a:ext cx="1087664" cy="493486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600" dirty="0">
                  <a:solidFill>
                    <a:srgbClr val="3B3838"/>
                  </a:solidFill>
                  <a:latin typeface="Corbel" panose="020B0503020204020204" pitchFamily="34" charset="0"/>
                </a:rPr>
                <a:t>ORTA</a:t>
              </a:r>
            </a:p>
          </p:txBody>
        </p:sp>
        <p:sp>
          <p:nvSpPr>
            <p:cNvPr id="46" name="Rectangle 45"/>
            <p:cNvSpPr/>
            <p:nvPr/>
          </p:nvSpPr>
          <p:spPr>
            <a:xfrm rot="16200000">
              <a:off x="2785145" y="2906655"/>
              <a:ext cx="1087664" cy="493486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r-TR" sz="1600" dirty="0">
                  <a:solidFill>
                    <a:srgbClr val="3B3838"/>
                  </a:solidFill>
                  <a:latin typeface="Corbel" panose="020B0503020204020204" pitchFamily="34" charset="0"/>
                </a:rPr>
                <a:t>YÜKSEK</a:t>
              </a: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3885406" y="2648412"/>
              <a:ext cx="1881190" cy="1009972"/>
            </a:xfrm>
            <a:prstGeom prst="rect">
              <a:avLst/>
            </a:prstGeom>
            <a:noFill/>
            <a:ln w="28575">
              <a:solidFill>
                <a:srgbClr val="8385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rgbClr val="3B3838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070712" y="2648412"/>
              <a:ext cx="1881190" cy="1009972"/>
            </a:xfrm>
            <a:prstGeom prst="rect">
              <a:avLst/>
            </a:prstGeom>
            <a:noFill/>
            <a:ln w="28575">
              <a:solidFill>
                <a:srgbClr val="8385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rgbClr val="3B3838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8256020" y="2648412"/>
              <a:ext cx="1881190" cy="1009972"/>
            </a:xfrm>
            <a:prstGeom prst="rect">
              <a:avLst/>
            </a:prstGeom>
            <a:noFill/>
            <a:ln w="28575">
              <a:solidFill>
                <a:srgbClr val="8385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rgbClr val="3B3838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885406" y="3980930"/>
              <a:ext cx="1881190" cy="1009972"/>
            </a:xfrm>
            <a:prstGeom prst="rect">
              <a:avLst/>
            </a:prstGeom>
            <a:noFill/>
            <a:ln w="28575">
              <a:solidFill>
                <a:srgbClr val="8385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rgbClr val="3B3838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070712" y="3980930"/>
              <a:ext cx="1881190" cy="1009972"/>
            </a:xfrm>
            <a:prstGeom prst="rect">
              <a:avLst/>
            </a:prstGeom>
            <a:noFill/>
            <a:ln w="28575">
              <a:solidFill>
                <a:srgbClr val="8385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rgbClr val="3B3838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8256020" y="3980930"/>
              <a:ext cx="1881190" cy="1009972"/>
            </a:xfrm>
            <a:prstGeom prst="rect">
              <a:avLst/>
            </a:prstGeom>
            <a:noFill/>
            <a:ln w="28575">
              <a:solidFill>
                <a:srgbClr val="8385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rgbClr val="3B3838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3885406" y="5268685"/>
              <a:ext cx="1881190" cy="1009972"/>
            </a:xfrm>
            <a:prstGeom prst="rect">
              <a:avLst/>
            </a:prstGeom>
            <a:noFill/>
            <a:ln w="28575">
              <a:solidFill>
                <a:srgbClr val="8385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rgbClr val="3B3838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070712" y="5268685"/>
              <a:ext cx="1881190" cy="1009972"/>
            </a:xfrm>
            <a:prstGeom prst="rect">
              <a:avLst/>
            </a:prstGeom>
            <a:noFill/>
            <a:ln w="28575">
              <a:solidFill>
                <a:srgbClr val="8385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rgbClr val="3B3838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256020" y="5268685"/>
              <a:ext cx="1881190" cy="1009972"/>
            </a:xfrm>
            <a:prstGeom prst="rect">
              <a:avLst/>
            </a:prstGeom>
            <a:noFill/>
            <a:ln w="28575">
              <a:solidFill>
                <a:srgbClr val="83858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 dirty="0">
                <a:solidFill>
                  <a:srgbClr val="3B3838"/>
                </a:solidFill>
                <a:latin typeface="Corbel" panose="020B0503020204020204" pitchFamily="34" charset="0"/>
              </a:endParaRPr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85406" y="2648412"/>
              <a:ext cx="3293268" cy="1866438"/>
            </a:xfrm>
            <a:prstGeom prst="rect">
              <a:avLst/>
            </a:prstGeom>
          </p:spPr>
        </p:pic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6843361" y="4412219"/>
              <a:ext cx="3293849" cy="1866438"/>
            </a:xfrm>
            <a:prstGeom prst="rect">
              <a:avLst/>
            </a:prstGeom>
          </p:spPr>
        </p:pic>
      </p:grpSp>
      <p:grpSp>
        <p:nvGrpSpPr>
          <p:cNvPr id="59" name="Group 58"/>
          <p:cNvGrpSpPr/>
          <p:nvPr/>
        </p:nvGrpSpPr>
        <p:grpSpPr>
          <a:xfrm>
            <a:off x="157927" y="1422266"/>
            <a:ext cx="5078538" cy="1430670"/>
            <a:chOff x="2021356" y="1205674"/>
            <a:chExt cx="7874001" cy="2218177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21356" y="1205674"/>
              <a:ext cx="7874001" cy="2218177"/>
            </a:xfrm>
            <a:prstGeom prst="rect">
              <a:avLst/>
            </a:prstGeom>
          </p:spPr>
        </p:pic>
        <p:sp>
          <p:nvSpPr>
            <p:cNvPr id="61" name="Rectangle 60"/>
            <p:cNvSpPr/>
            <p:nvPr/>
          </p:nvSpPr>
          <p:spPr>
            <a:xfrm>
              <a:off x="2469029" y="1715099"/>
              <a:ext cx="6978655" cy="10643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indent="0" algn="ctr">
                <a:lnSpc>
                  <a:spcPct val="110000"/>
                </a:lnSpc>
                <a:spcBef>
                  <a:spcPts val="1000"/>
                </a:spcBef>
                <a:buNone/>
              </a:pPr>
              <a:r>
                <a:rPr lang="tr-TR" altLang="tr-TR" dirty="0">
                  <a:latin typeface="Corbel" panose="020B0503020204020204" pitchFamily="34" charset="0"/>
                </a:rPr>
                <a:t>Büyüme stratejileri pazarın gelişmelerine duyarlı olmalıdır: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7465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528" y="1"/>
            <a:ext cx="12193058" cy="25056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8196" y="4364395"/>
            <a:ext cx="12075608" cy="2481538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91944" y="4343931"/>
            <a:ext cx="6096000" cy="1760891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tr-T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Stratejik </a:t>
            </a:r>
            <a:r>
              <a:rPr lang="tr-TR" dirty="0">
                <a:solidFill>
                  <a:srgbClr val="0F8054"/>
                </a:solidFill>
              </a:rPr>
              <a:t>B</a:t>
            </a:r>
            <a:r>
              <a:rPr lang="tr-TR" dirty="0" smtClean="0">
                <a:solidFill>
                  <a:srgbClr val="0F8054"/>
                </a:solidFill>
              </a:rPr>
              <a:t>akış</a:t>
            </a:r>
            <a:r>
              <a:rPr lang="tr-T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tr-TR" dirty="0">
                <a:solidFill>
                  <a:srgbClr val="1F3E92"/>
                </a:solidFill>
              </a:rPr>
              <a:t>A</a:t>
            </a:r>
            <a:r>
              <a:rPr lang="tr-TR" dirty="0" smtClean="0">
                <a:solidFill>
                  <a:srgbClr val="1F3E92"/>
                </a:solidFill>
              </a:rPr>
              <a:t>çısı</a:t>
            </a:r>
            <a:endParaRPr lang="tr-TR" dirty="0">
              <a:solidFill>
                <a:srgbClr val="1F3E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37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903042-B8A4-41E6-9877-74BC4EFC1312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30</a:t>
            </a:fld>
            <a:endParaRPr lang="tr-T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9800" y="2654175"/>
            <a:ext cx="2692400" cy="2352434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531690" y="952316"/>
            <a:ext cx="6835990" cy="1925760"/>
            <a:chOff x="2021356" y="1205674"/>
            <a:chExt cx="7874001" cy="221817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21356" y="1205674"/>
              <a:ext cx="7874001" cy="2218177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2469029" y="1805337"/>
              <a:ext cx="6978656" cy="10188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indent="0" algn="ctr">
                <a:lnSpc>
                  <a:spcPct val="110000"/>
                </a:lnSpc>
                <a:spcBef>
                  <a:spcPts val="1000"/>
                </a:spcBef>
                <a:buNone/>
              </a:pPr>
              <a:r>
                <a:rPr lang="tr-TR" altLang="tr-TR" sz="2400" dirty="0">
                  <a:latin typeface="Corbel" panose="020B0503020204020204" pitchFamily="34" charset="0"/>
                </a:rPr>
                <a:t>Büyüme stratejileri işletmenin mevcut performansını göz önünde bulundurmalıdır: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0" y="4018699"/>
            <a:ext cx="12157290" cy="795126"/>
            <a:chOff x="0" y="3885505"/>
            <a:chExt cx="12157290" cy="795126"/>
          </a:xfrm>
        </p:grpSpPr>
        <p:sp>
          <p:nvSpPr>
            <p:cNvPr id="13" name="Snip Single Corner Rectangle 12"/>
            <p:cNvSpPr/>
            <p:nvPr/>
          </p:nvSpPr>
          <p:spPr>
            <a:xfrm rot="10800000" flipH="1" flipV="1">
              <a:off x="0" y="3885505"/>
              <a:ext cx="4622800" cy="795126"/>
            </a:xfrm>
            <a:prstGeom prst="snip1Rect">
              <a:avLst/>
            </a:prstGeom>
            <a:noFill/>
            <a:ln w="19050">
              <a:solidFill>
                <a:srgbClr val="3B38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tr-T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tr-TR" sz="2100" dirty="0">
                  <a:solidFill>
                    <a:srgbClr val="3B3838"/>
                  </a:solidFill>
                  <a:latin typeface="Corbel" panose="020B0503020204020204" pitchFamily="34" charset="0"/>
                </a:rPr>
                <a:t>İşletmenin ürün/hizmet ya da proje sunma hızı artırılmalıdır.</a:t>
              </a:r>
            </a:p>
          </p:txBody>
        </p:sp>
        <p:sp>
          <p:nvSpPr>
            <p:cNvPr id="14" name="Snip Single Corner Rectangle 13"/>
            <p:cNvSpPr/>
            <p:nvPr/>
          </p:nvSpPr>
          <p:spPr>
            <a:xfrm rot="10800000" flipV="1">
              <a:off x="7534490" y="3885505"/>
              <a:ext cx="4622800" cy="795126"/>
            </a:xfrm>
            <a:prstGeom prst="snip1Rect">
              <a:avLst/>
            </a:prstGeom>
            <a:noFill/>
            <a:ln w="19050">
              <a:solidFill>
                <a:srgbClr val="3B38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tr-T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tr-TR" sz="2100" dirty="0">
                  <a:solidFill>
                    <a:srgbClr val="3B3838"/>
                  </a:solidFill>
                  <a:latin typeface="Corbel" panose="020B0503020204020204" pitchFamily="34" charset="0"/>
                </a:rPr>
                <a:t>İşletme büyüme stratejilerine bağlı olarak nakit akışı sorunu oluşması engellenmelidir.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-2" y="2734076"/>
            <a:ext cx="12157297" cy="795128"/>
            <a:chOff x="-2" y="2734076"/>
            <a:chExt cx="12157297" cy="795128"/>
          </a:xfrm>
        </p:grpSpPr>
        <p:sp>
          <p:nvSpPr>
            <p:cNvPr id="16" name="Snip Single Corner Rectangle 15"/>
            <p:cNvSpPr/>
            <p:nvPr/>
          </p:nvSpPr>
          <p:spPr>
            <a:xfrm rot="10800000" flipH="1" flipV="1">
              <a:off x="-2" y="2734077"/>
              <a:ext cx="4622802" cy="795126"/>
            </a:xfrm>
            <a:prstGeom prst="snip1Rect">
              <a:avLst/>
            </a:prstGeom>
            <a:noFill/>
            <a:ln w="19050">
              <a:solidFill>
                <a:srgbClr val="3B38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tr-T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tr-TR" sz="2100" dirty="0">
                  <a:solidFill>
                    <a:srgbClr val="3B3838"/>
                  </a:solidFill>
                  <a:latin typeface="Corbel" panose="020B0503020204020204" pitchFamily="34" charset="0"/>
                </a:rPr>
                <a:t>Zaman zaman oluşan aksaklıklar analiz edilmeli, sürekli iyileştirme hedeflenmelidir.</a:t>
              </a:r>
            </a:p>
          </p:txBody>
        </p:sp>
        <p:sp>
          <p:nvSpPr>
            <p:cNvPr id="17" name="Snip Single Corner Rectangle 16"/>
            <p:cNvSpPr/>
            <p:nvPr/>
          </p:nvSpPr>
          <p:spPr>
            <a:xfrm rot="10800000" flipV="1">
              <a:off x="7569200" y="2734076"/>
              <a:ext cx="4588095" cy="795128"/>
            </a:xfrm>
            <a:prstGeom prst="snip1Rect">
              <a:avLst>
                <a:gd name="adj" fmla="val 17250"/>
              </a:avLst>
            </a:prstGeom>
            <a:noFill/>
            <a:ln w="19050">
              <a:solidFill>
                <a:srgbClr val="3B383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tr-TR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80000"/>
                </a:lnSpc>
              </a:pPr>
              <a:r>
                <a:rPr lang="tr-TR" sz="2100" dirty="0">
                  <a:solidFill>
                    <a:srgbClr val="3B3838"/>
                  </a:solidFill>
                  <a:latin typeface="Corbel" panose="020B0503020204020204" pitchFamily="34" charset="0"/>
                </a:rPr>
                <a:t>Verimli bir gider yapısı hedeflenmelidir</a:t>
              </a:r>
            </a:p>
          </p:txBody>
        </p:sp>
      </p:grpSp>
      <p:sp>
        <p:nvSpPr>
          <p:cNvPr id="18" name="Snip Same Side Corner Rectangle 17"/>
          <p:cNvSpPr/>
          <p:nvPr/>
        </p:nvSpPr>
        <p:spPr>
          <a:xfrm flipH="1">
            <a:off x="2921000" y="5303319"/>
            <a:ext cx="6350000" cy="792000"/>
          </a:xfrm>
          <a:prstGeom prst="snip2SameRect">
            <a:avLst>
              <a:gd name="adj1" fmla="val 17639"/>
              <a:gd name="adj2" fmla="val 0"/>
            </a:avLst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tr-TR" sz="2100" dirty="0">
                <a:solidFill>
                  <a:srgbClr val="3B3838"/>
                </a:solidFill>
                <a:latin typeface="Corbel" panose="020B0503020204020204" pitchFamily="34" charset="0"/>
              </a:rPr>
              <a:t>İşletmenin satış çabası artmalı, satış çabaları doğru hedeflere yönelmelidir.</a:t>
            </a:r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dirty="0"/>
              <a:t>BÜYÜME STRATEJİLERİ İÇİN İPUÇLARI</a:t>
            </a:r>
          </a:p>
        </p:txBody>
      </p:sp>
    </p:spTree>
    <p:extLst>
      <p:ext uri="{BB962C8B-B14F-4D97-AF65-F5344CB8AC3E}">
        <p14:creationId xmlns:p14="http://schemas.microsoft.com/office/powerpoint/2010/main" val="26165549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8EC2EB-8DD0-455B-BDBE-E325D38DCAC2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31</a:t>
            </a:fld>
            <a:endParaRPr lang="tr-TR" dirty="0"/>
          </a:p>
        </p:txBody>
      </p:sp>
      <p:grpSp>
        <p:nvGrpSpPr>
          <p:cNvPr id="8" name="Group 7"/>
          <p:cNvGrpSpPr/>
          <p:nvPr/>
        </p:nvGrpSpPr>
        <p:grpSpPr>
          <a:xfrm>
            <a:off x="2531690" y="952316"/>
            <a:ext cx="6835990" cy="1925760"/>
            <a:chOff x="2021356" y="1205674"/>
            <a:chExt cx="7874001" cy="221817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21356" y="1205674"/>
              <a:ext cx="7874001" cy="2218177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2469029" y="1761452"/>
              <a:ext cx="6978656" cy="10188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lvl="1" indent="0" algn="ctr">
                <a:lnSpc>
                  <a:spcPct val="110000"/>
                </a:lnSpc>
                <a:spcBef>
                  <a:spcPts val="1000"/>
                </a:spcBef>
                <a:buNone/>
              </a:pPr>
              <a:r>
                <a:rPr lang="tr-TR" altLang="tr-TR" sz="2400" dirty="0">
                  <a:latin typeface="Corbel" panose="020B0503020204020204" pitchFamily="34" charset="0"/>
                </a:rPr>
                <a:t>Büyüme stratejileri rekabete yönelik doğru yöntemleri içermelidir:</a:t>
              </a:r>
            </a:p>
          </p:txBody>
        </p:sp>
      </p:grpSp>
      <p:sp>
        <p:nvSpPr>
          <p:cNvPr id="11" name="Snip Single Corner Rectangle 10"/>
          <p:cNvSpPr/>
          <p:nvPr/>
        </p:nvSpPr>
        <p:spPr>
          <a:xfrm rot="10800000" flipH="1" flipV="1">
            <a:off x="0" y="4692324"/>
            <a:ext cx="4622800" cy="997276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tr-T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tr-TR" dirty="0">
                <a:solidFill>
                  <a:srgbClr val="3B3838"/>
                </a:solidFill>
                <a:latin typeface="Corbel" panose="020B0503020204020204" pitchFamily="34" charset="0"/>
              </a:rPr>
              <a:t>Rekabet önlemlerimizi belirlerken hedef müşteri gruplarının hangi rakiplerden aldığı ve hangi özellikleri nedeniyle onları seçtiği incelenmelidir.</a:t>
            </a:r>
          </a:p>
        </p:txBody>
      </p:sp>
      <p:sp>
        <p:nvSpPr>
          <p:cNvPr id="12" name="Snip Single Corner Rectangle 11"/>
          <p:cNvSpPr/>
          <p:nvPr/>
        </p:nvSpPr>
        <p:spPr>
          <a:xfrm rot="10800000" flipV="1">
            <a:off x="7533640" y="4692401"/>
            <a:ext cx="4622800" cy="997200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tr-TR" dirty="0">
                <a:solidFill>
                  <a:srgbClr val="3B3838"/>
                </a:solidFill>
                <a:latin typeface="Corbel" panose="020B0503020204020204" pitchFamily="34" charset="0"/>
              </a:rPr>
              <a:t>Müşterinin satın almasını kolaylaştıracak önlemler belirlenmelidir.</a:t>
            </a:r>
          </a:p>
        </p:txBody>
      </p:sp>
      <p:sp>
        <p:nvSpPr>
          <p:cNvPr id="13" name="Snip Single Corner Rectangle 12"/>
          <p:cNvSpPr/>
          <p:nvPr/>
        </p:nvSpPr>
        <p:spPr>
          <a:xfrm rot="10800000" flipH="1" flipV="1">
            <a:off x="-1" y="2723766"/>
            <a:ext cx="4368802" cy="997200"/>
          </a:xfrm>
          <a:prstGeom prst="snip1Rect">
            <a:avLst/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tr-TR" dirty="0">
                <a:solidFill>
                  <a:srgbClr val="3B3838"/>
                </a:solidFill>
                <a:latin typeface="Corbel" panose="020B0503020204020204" pitchFamily="34" charset="0"/>
              </a:rPr>
              <a:t>Rekabet yapısı incelenirken, hedef müşterilerin talepleri için sunulan tüm alternatif ürün/hizmet ya da projeler belirlenmelidir.</a:t>
            </a:r>
          </a:p>
        </p:txBody>
      </p:sp>
      <p:sp>
        <p:nvSpPr>
          <p:cNvPr id="14" name="Snip Single Corner Rectangle 13"/>
          <p:cNvSpPr/>
          <p:nvPr/>
        </p:nvSpPr>
        <p:spPr>
          <a:xfrm rot="10800000" flipV="1">
            <a:off x="7823188" y="2723766"/>
            <a:ext cx="4368812" cy="997200"/>
          </a:xfrm>
          <a:prstGeom prst="snip1Rect">
            <a:avLst>
              <a:gd name="adj" fmla="val 17250"/>
            </a:avLst>
          </a:prstGeom>
          <a:noFill/>
          <a:ln w="19050">
            <a:solidFill>
              <a:srgbClr val="3B38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</a:pPr>
            <a:r>
              <a:rPr lang="tr-TR" dirty="0">
                <a:solidFill>
                  <a:srgbClr val="3B3838"/>
                </a:solidFill>
                <a:latin typeface="Corbel" panose="020B0503020204020204" pitchFamily="34" charset="0"/>
              </a:rPr>
              <a:t>Rakiplerden daha etkili bir satış çabası ve stratejisi belirlenmelidir.</a:t>
            </a:r>
          </a:p>
        </p:txBody>
      </p:sp>
      <p:pic>
        <p:nvPicPr>
          <p:cNvPr id="15" name="Resim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2519" y="3382839"/>
            <a:ext cx="1504912" cy="1757738"/>
          </a:xfrm>
          <a:prstGeom prst="rect">
            <a:avLst/>
          </a:prstGeom>
        </p:spPr>
      </p:pic>
      <p:pic>
        <p:nvPicPr>
          <p:cNvPr id="16" name="Resim 15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140">
            <a:off x="5485939" y="3382839"/>
            <a:ext cx="1504912" cy="1757738"/>
          </a:xfrm>
          <a:prstGeom prst="rect">
            <a:avLst/>
          </a:prstGeom>
        </p:spPr>
      </p:pic>
      <p:pic>
        <p:nvPicPr>
          <p:cNvPr id="17" name="Resim 15"/>
          <p:cNvPicPr>
            <a:picLocks noChangeAspect="1"/>
          </p:cNvPicPr>
          <p:nvPr/>
        </p:nvPicPr>
        <p:blipFill>
          <a:blip r:embed="rId3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04566">
            <a:off x="6283190" y="3424973"/>
            <a:ext cx="1504912" cy="1757738"/>
          </a:xfrm>
          <a:prstGeom prst="rect">
            <a:avLst/>
          </a:prstGeom>
        </p:spPr>
      </p:pic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dirty="0"/>
              <a:t>BÜYÜME STRATEJİLERİ İÇİN İPUÇLARI</a:t>
            </a:r>
          </a:p>
        </p:txBody>
      </p:sp>
    </p:spTree>
    <p:extLst>
      <p:ext uri="{BB962C8B-B14F-4D97-AF65-F5344CB8AC3E}">
        <p14:creationId xmlns:p14="http://schemas.microsoft.com/office/powerpoint/2010/main" val="40443974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528" y="1"/>
            <a:ext cx="12193058" cy="25056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8196" y="4364395"/>
            <a:ext cx="12075608" cy="2481538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19536" y="4343931"/>
            <a:ext cx="9768408" cy="1760891"/>
          </a:xfrm>
        </p:spPr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tr-TR" sz="5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KURUMSAL GELİŞİM İÇİN </a:t>
            </a:r>
            <a:br>
              <a:rPr lang="tr-TR" sz="5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tr-TR" sz="5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İŞLETME </a:t>
            </a:r>
            <a:r>
              <a:rPr lang="tr-TR" sz="5900" dirty="0" smtClean="0">
                <a:solidFill>
                  <a:srgbClr val="0F8054"/>
                </a:solidFill>
              </a:rPr>
              <a:t>FONKSİYONLARININ</a:t>
            </a:r>
            <a:r>
              <a:rPr lang="tr-TR" sz="59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tr-TR" sz="5900" dirty="0">
                <a:solidFill>
                  <a:srgbClr val="1F3E91"/>
                </a:solidFill>
              </a:rPr>
              <a:t>YÖNETİMİ</a:t>
            </a:r>
          </a:p>
        </p:txBody>
      </p:sp>
    </p:spTree>
    <p:extLst>
      <p:ext uri="{BB962C8B-B14F-4D97-AF65-F5344CB8AC3E}">
        <p14:creationId xmlns:p14="http://schemas.microsoft.com/office/powerpoint/2010/main" val="20063034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8EC2EB-8DD0-455B-BDBE-E325D38DCAC2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33</a:t>
            </a:fld>
            <a:endParaRPr lang="tr-TR" dirty="0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dirty="0"/>
              <a:t>TEMEL İŞLETME FONKSİYONLARI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000" y="2133056"/>
            <a:ext cx="1800000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594" y="2133056"/>
            <a:ext cx="1800000" cy="18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406" y="2133056"/>
            <a:ext cx="1800000" cy="1800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55440" y="4077072"/>
            <a:ext cx="292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rbel" panose="020B0503020204020204" pitchFamily="34" charset="0"/>
              </a:rPr>
              <a:t>SATIN ALMA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31935" y="4077071"/>
            <a:ext cx="292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rbel" panose="020B0503020204020204" pitchFamily="34" charset="0"/>
              </a:rPr>
              <a:t>ÜRETİM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208430" y="4077070"/>
            <a:ext cx="292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rbel" panose="020B0503020204020204" pitchFamily="34" charset="0"/>
              </a:rPr>
              <a:t>SATIŞ-PAZARLAMA</a:t>
            </a:r>
          </a:p>
        </p:txBody>
      </p:sp>
    </p:spTree>
    <p:extLst>
      <p:ext uri="{BB962C8B-B14F-4D97-AF65-F5344CB8AC3E}">
        <p14:creationId xmlns:p14="http://schemas.microsoft.com/office/powerpoint/2010/main" val="41650992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4000" dirty="0"/>
              <a:t>SATIN ALMA FONKSİYONU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>
          <a:xfrm>
            <a:off x="3719736" y="1690678"/>
            <a:ext cx="7581900" cy="4392634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tr-TR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Satın Alma Fonksiyonu:</a:t>
            </a:r>
          </a:p>
          <a:p>
            <a:pPr eaLnBrk="1" hangingPunct="1">
              <a:defRPr/>
            </a:pPr>
            <a:r>
              <a:rPr lang="tr-TR" sz="2400" dirty="0"/>
              <a:t>Satın alma: en uygun girdiyi, en uygun zamanda ve en uygun maliyetle işletmeye tedarik etme fonksiyonudur. İyileşmeler başlamıştır.</a:t>
            </a:r>
            <a:br>
              <a:rPr lang="tr-TR" sz="2400" dirty="0"/>
            </a:br>
            <a:endParaRPr lang="tr-TR" sz="2400" dirty="0"/>
          </a:p>
          <a:p>
            <a:pPr eaLnBrk="1" hangingPunct="1">
              <a:defRPr/>
            </a:pPr>
            <a:r>
              <a:rPr lang="tr-TR" sz="2400" dirty="0"/>
              <a:t>Ancak tüm firmalarda satın alma planlamasının (satış planlama ve üretim planlama sorunlarına bağlı olarak) oturtulamaması ve depo yönetimlerinde istenen düzeye gelinememesi, satın almada aksaklıklara neden olmaktadır.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76DC05-E5F2-423B-96A0-D29A95EA8BD3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34</a:t>
            </a:fld>
            <a:endParaRPr lang="tr-T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278092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3512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4000" dirty="0"/>
              <a:t>ÜRETİM FONKSİYONU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>
          <a:xfrm>
            <a:off x="3719736" y="1690678"/>
            <a:ext cx="7581900" cy="4392634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tr-T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Ürün/Hizmet Üretimi </a:t>
            </a:r>
            <a:r>
              <a:rPr lang="tr-TR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Fonksiyonu:</a:t>
            </a:r>
          </a:p>
          <a:p>
            <a:pPr algn="just" eaLnBrk="1" hangingPunct="1">
              <a:defRPr/>
            </a:pPr>
            <a:endParaRPr lang="tr-TR" sz="2200" dirty="0" smtClean="0"/>
          </a:p>
          <a:p>
            <a:pPr eaLnBrk="1" hangingPunct="1">
              <a:defRPr/>
            </a:pPr>
            <a:r>
              <a:rPr lang="tr-TR" sz="2200" dirty="0" smtClean="0"/>
              <a:t>Üretim </a:t>
            </a:r>
            <a:r>
              <a:rPr lang="tr-TR" sz="2200" dirty="0"/>
              <a:t>fonksiyonu bir çok alt faaliyet grubunu içerir. </a:t>
            </a:r>
            <a:endParaRPr lang="tr-TR" sz="2200" dirty="0" smtClean="0"/>
          </a:p>
          <a:p>
            <a:pPr eaLnBrk="1" hangingPunct="1">
              <a:defRPr/>
            </a:pPr>
            <a:endParaRPr lang="tr-TR" sz="2200" dirty="0" smtClean="0"/>
          </a:p>
          <a:p>
            <a:pPr eaLnBrk="1" hangingPunct="1">
              <a:defRPr/>
            </a:pPr>
            <a:r>
              <a:rPr lang="tr-TR" sz="2200" dirty="0"/>
              <a:t>F</a:t>
            </a:r>
            <a:r>
              <a:rPr lang="tr-TR" sz="2200" dirty="0" smtClean="0"/>
              <a:t>irma büyüdükçe, </a:t>
            </a:r>
            <a:r>
              <a:rPr lang="tr-TR" sz="2200" dirty="0"/>
              <a:t>üretim planlama, üretim kontrol, üretim yönetimi gibi alt fonksiyonların gerçekleştirilmesi gerekmektedir.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76DC05-E5F2-423B-96A0-D29A95EA8BD3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35</a:t>
            </a:fld>
            <a:endParaRPr lang="tr-T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278092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5598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4000" dirty="0"/>
              <a:t>ÜRETİM FONKSİYONU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>
          <a:xfrm>
            <a:off x="3719736" y="1690677"/>
            <a:ext cx="7992888" cy="4665675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tr-TR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Üretim Fonksiyonu:</a:t>
            </a:r>
          </a:p>
          <a:p>
            <a:pPr algn="just" eaLnBrk="1" hangingPunct="1">
              <a:defRPr/>
            </a:pPr>
            <a:r>
              <a:rPr lang="tr-TR" sz="2000" dirty="0"/>
              <a:t>İşletmelerde üretim fonksiyonları temel fonksiyonlar arasındadır. Üretim fonksiyonlarında yaşanan aksamalar tüm diğer fonksiyonları doğrudan etkilemektedir. </a:t>
            </a:r>
            <a:endParaRPr lang="tr-TR" sz="2000" dirty="0" smtClean="0"/>
          </a:p>
          <a:p>
            <a:pPr algn="just" eaLnBrk="1" hangingPunct="1">
              <a:defRPr/>
            </a:pPr>
            <a:endParaRPr lang="tr-TR" sz="2000" dirty="0"/>
          </a:p>
          <a:p>
            <a:pPr algn="just" eaLnBrk="1" hangingPunct="1">
              <a:defRPr/>
            </a:pPr>
            <a:r>
              <a:rPr lang="tr-TR" sz="2000" dirty="0"/>
              <a:t>Üretim fonksiyonu işletmelerin sorun tanımlamalarında ilk sıralarda yer almaz. </a:t>
            </a:r>
            <a:endParaRPr lang="tr-TR" sz="2000" dirty="0" smtClean="0"/>
          </a:p>
          <a:p>
            <a:pPr algn="just" eaLnBrk="1" hangingPunct="1">
              <a:defRPr/>
            </a:pPr>
            <a:endParaRPr lang="tr-TR" sz="2000" dirty="0"/>
          </a:p>
          <a:p>
            <a:pPr algn="just" eaLnBrk="1" hangingPunct="1">
              <a:defRPr/>
            </a:pPr>
            <a:r>
              <a:rPr lang="tr-TR" sz="2000" dirty="0" smtClean="0"/>
              <a:t>İşletmelerde </a:t>
            </a:r>
            <a:r>
              <a:rPr lang="tr-TR" sz="2000" dirty="0"/>
              <a:t>üretim fonksiyonlarında </a:t>
            </a:r>
            <a:r>
              <a:rPr lang="tr-TR" sz="2000" dirty="0" smtClean="0"/>
              <a:t>yaygın bir şekilde sorunlar </a:t>
            </a:r>
            <a:r>
              <a:rPr lang="tr-TR" sz="2000" dirty="0"/>
              <a:t>vardır ve işletmenin rekabet şansında temel belirleyicidir.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76DC05-E5F2-423B-96A0-D29A95EA8BD3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36</a:t>
            </a:fld>
            <a:endParaRPr lang="tr-T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278092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8215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4000" dirty="0"/>
              <a:t>SATIŞ-PAZARLAMA FONKSİYONU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>
          <a:xfrm>
            <a:off x="3719736" y="1690677"/>
            <a:ext cx="7992888" cy="4665675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tr-TR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Satış - Pazarlama Fonksiyonu:</a:t>
            </a:r>
          </a:p>
          <a:p>
            <a:pPr algn="just" eaLnBrk="1" hangingPunct="1">
              <a:defRPr/>
            </a:pPr>
            <a:r>
              <a:rPr lang="tr-TR" sz="2000" dirty="0" smtClean="0"/>
              <a:t>Büyüme döneminde, işletmelerde </a:t>
            </a:r>
            <a:r>
              <a:rPr lang="tr-TR" sz="2000" dirty="0"/>
              <a:t>pazarlama ve satış kavramlarının ayrıştırılması, pazarlamanın satıştan ayrı bir bilinç ve bilgi alanı olarak oluşması gereklidir</a:t>
            </a:r>
            <a:r>
              <a:rPr lang="tr-TR" sz="2000" dirty="0" smtClean="0"/>
              <a:t>.</a:t>
            </a:r>
          </a:p>
          <a:p>
            <a:pPr algn="just" eaLnBrk="1" hangingPunct="1">
              <a:defRPr/>
            </a:pPr>
            <a:endParaRPr lang="tr-TR" sz="2000" dirty="0"/>
          </a:p>
          <a:p>
            <a:pPr algn="just" eaLnBrk="1" hangingPunct="1">
              <a:defRPr/>
            </a:pPr>
            <a:r>
              <a:rPr lang="tr-TR" sz="2000" dirty="0"/>
              <a:t>İşletme sahibi pazarlama kararlarını ve faaliyetlerini kendi sorumluluğu içinde görürken, satış ekiplerinin sınırlı pazarlama desteği ile satışı geliştirmesini ister. </a:t>
            </a:r>
            <a:endParaRPr lang="tr-TR" sz="2000" dirty="0" smtClean="0"/>
          </a:p>
          <a:p>
            <a:pPr algn="just" eaLnBrk="1" hangingPunct="1">
              <a:defRPr/>
            </a:pPr>
            <a:endParaRPr lang="tr-TR" sz="2000" dirty="0"/>
          </a:p>
          <a:p>
            <a:pPr algn="just" eaLnBrk="1" hangingPunct="1">
              <a:defRPr/>
            </a:pPr>
            <a:r>
              <a:rPr lang="tr-TR" sz="2000" dirty="0"/>
              <a:t>Stratejik yönetim yaklaşımlarının henüz başlamadığı işletmelerde pazarlama faaliyetlerinin etkili bir düzeyde başlatılması mümkün değildir.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76DC05-E5F2-423B-96A0-D29A95EA8BD3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37</a:t>
            </a:fld>
            <a:endParaRPr lang="tr-T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278092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66807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4000" dirty="0"/>
              <a:t>SATIŞ-PAZARLAMA FONKSİYONU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>
          <a:xfrm>
            <a:off x="3719736" y="1690677"/>
            <a:ext cx="7992888" cy="4665675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tr-TR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Satış - Pazarlama Fonksiyonu:</a:t>
            </a:r>
          </a:p>
          <a:p>
            <a:pPr algn="just" eaLnBrk="1" hangingPunct="1">
              <a:defRPr/>
            </a:pPr>
            <a:r>
              <a:rPr lang="tr-TR" sz="2000" dirty="0" smtClean="0"/>
              <a:t>Büyüm döneminde, pazarlama ve satış için işletme sahibi dışında üst ve orta yöneticilere ihtiyaç artar.</a:t>
            </a:r>
          </a:p>
          <a:p>
            <a:pPr algn="just" eaLnBrk="1" hangingPunct="1">
              <a:defRPr/>
            </a:pPr>
            <a:endParaRPr lang="tr-TR" sz="2000" dirty="0"/>
          </a:p>
          <a:p>
            <a:pPr algn="just" eaLnBrk="1" hangingPunct="1">
              <a:defRPr/>
            </a:pPr>
            <a:r>
              <a:rPr lang="tr-TR" sz="2000" dirty="0"/>
              <a:t>İşletmelerde pazarlamaya ayrılan bütçeler yeterli değildir. Düşük bütçelerin ise en </a:t>
            </a:r>
            <a:r>
              <a:rPr lang="tr-TR" sz="2000" dirty="0" smtClean="0"/>
              <a:t>etkili pazarlama </a:t>
            </a:r>
            <a:r>
              <a:rPr lang="tr-TR" sz="2000" dirty="0"/>
              <a:t>yöntemleri ile kullanılmaları gerekir.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76DC05-E5F2-423B-96A0-D29A95EA8BD3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38</a:t>
            </a:fld>
            <a:endParaRPr lang="tr-T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424" y="278092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5248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4000" dirty="0"/>
              <a:t>SATIŞ-PAZARLAMA FONKSİYONU</a:t>
            </a:r>
          </a:p>
        </p:txBody>
      </p:sp>
      <p:graphicFrame>
        <p:nvGraphicFramePr>
          <p:cNvPr id="3" name="İçerik Yer Tutucusu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5080510"/>
              </p:ext>
            </p:extLst>
          </p:nvPr>
        </p:nvGraphicFramePr>
        <p:xfrm>
          <a:off x="1793777" y="1916832"/>
          <a:ext cx="8604446" cy="3896432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43279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7646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0405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2800" b="1" u="none" strike="noStrike" dirty="0">
                          <a:effectLst/>
                          <a:latin typeface="Corbel" panose="020B0503020204020204" pitchFamily="34" charset="0"/>
                        </a:rPr>
                        <a:t>İşletmelerde Karşılaşılan Pazarlama-Satış Faaliyetleri</a:t>
                      </a:r>
                      <a:endParaRPr lang="tr-TR" sz="2800" b="1" i="0" u="none" strike="noStrike" dirty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4047">
                <a:tc>
                  <a:txBody>
                    <a:bodyPr/>
                    <a:lstStyle/>
                    <a:p>
                      <a:pPr marL="171450" indent="-171450" algn="ctr" fontAlgn="b">
                        <a:buClr>
                          <a:schemeClr val="accent1"/>
                        </a:buClr>
                        <a:buSzPts val="1200"/>
                        <a:buFont typeface="Wingdings" panose="05000000000000000000" pitchFamily="2" charset="2"/>
                        <a:buChar char="v"/>
                      </a:pPr>
                      <a:r>
                        <a:rPr lang="tr-T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Alacak</a:t>
                      </a:r>
                      <a:r>
                        <a:rPr lang="tr-TR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/Tahsilat Takibi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171450" indent="-171450" algn="ctr" fontAlgn="b">
                        <a:buClr>
                          <a:schemeClr val="accent1"/>
                        </a:buClr>
                        <a:buSzPts val="1200"/>
                        <a:buFont typeface="Wingdings" panose="05000000000000000000" pitchFamily="2" charset="2"/>
                        <a:buChar char="v"/>
                      </a:pPr>
                      <a:r>
                        <a:rPr lang="tr-T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Satış Politikaları ve Hedefleri Belirleme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4047">
                <a:tc>
                  <a:txBody>
                    <a:bodyPr/>
                    <a:lstStyle/>
                    <a:p>
                      <a:pPr marL="171450" indent="-171450" algn="ctr" fontAlgn="b">
                        <a:buClr>
                          <a:schemeClr val="accent1"/>
                        </a:buClr>
                        <a:buSzPts val="1200"/>
                        <a:buFont typeface="Wingdings" panose="05000000000000000000" pitchFamily="2" charset="2"/>
                        <a:buChar char="v"/>
                      </a:pPr>
                      <a:r>
                        <a:rPr lang="tr-T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Fiyatlandırma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171450" indent="-171450" algn="ctr" fontAlgn="b">
                        <a:buClr>
                          <a:schemeClr val="accent1"/>
                        </a:buClr>
                        <a:buSzPts val="1200"/>
                        <a:buFont typeface="Wingdings" panose="05000000000000000000" pitchFamily="2" charset="2"/>
                        <a:buChar char="v"/>
                      </a:pPr>
                      <a:r>
                        <a:rPr lang="tr-T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Satış Teşkilatının Geliştirilmesi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4047">
                <a:tc>
                  <a:txBody>
                    <a:bodyPr/>
                    <a:lstStyle/>
                    <a:p>
                      <a:pPr marL="171450" indent="-171450" algn="ctr" fontAlgn="b">
                        <a:buClr>
                          <a:schemeClr val="accent1"/>
                        </a:buClr>
                        <a:buSzPts val="1200"/>
                        <a:buFont typeface="Wingdings" panose="05000000000000000000" pitchFamily="2" charset="2"/>
                        <a:buChar char="v"/>
                      </a:pPr>
                      <a:r>
                        <a:rPr lang="tr-T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Müşteri Beklentilerinin Analizi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171450" indent="-171450" algn="ctr" fontAlgn="b">
                        <a:buClr>
                          <a:schemeClr val="accent1"/>
                        </a:buClr>
                        <a:buSzPts val="1200"/>
                        <a:buFont typeface="Wingdings" panose="05000000000000000000" pitchFamily="2" charset="2"/>
                        <a:buChar char="v"/>
                      </a:pPr>
                      <a:r>
                        <a:rPr lang="tr-TR" sz="1600" u="none" strike="noStrike" dirty="0">
                          <a:effectLst/>
                          <a:latin typeface="Corbel" panose="020B0503020204020204" pitchFamily="34" charset="0"/>
                        </a:rPr>
                        <a:t> Sevkiyat Koordinasyon</a:t>
                      </a:r>
                      <a:endParaRPr lang="tr-TR" sz="1600" b="0" i="0" u="none" strike="noStrike" dirty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4047">
                <a:tc>
                  <a:txBody>
                    <a:bodyPr/>
                    <a:lstStyle/>
                    <a:p>
                      <a:pPr marL="171450" indent="-171450" algn="ctr" fontAlgn="b">
                        <a:buClr>
                          <a:schemeClr val="accent1"/>
                        </a:buClr>
                        <a:buSzPts val="1200"/>
                        <a:buFont typeface="Wingdings" panose="05000000000000000000" pitchFamily="2" charset="2"/>
                        <a:buChar char="v"/>
                      </a:pPr>
                      <a:r>
                        <a:rPr lang="tr-T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Müşteri İlişkileri Yönetimi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171450" indent="-171450" algn="ctr" fontAlgn="b">
                        <a:buClr>
                          <a:schemeClr val="accent1"/>
                        </a:buClr>
                        <a:buSzPts val="1200"/>
                        <a:buFont typeface="Wingdings" panose="05000000000000000000" pitchFamily="2" charset="2"/>
                        <a:buChar char="v"/>
                      </a:pPr>
                      <a:r>
                        <a:rPr lang="tr-T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orbel" panose="020B0503020204020204" pitchFamily="34" charset="0"/>
                        </a:rPr>
                        <a:t>Toptan/Bayiler Satış Yönetimi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4047">
                <a:tc>
                  <a:txBody>
                    <a:bodyPr/>
                    <a:lstStyle/>
                    <a:p>
                      <a:pPr marL="171450" indent="-171450" algn="ctr" fontAlgn="b">
                        <a:buClr>
                          <a:schemeClr val="accent1"/>
                        </a:buClr>
                        <a:buSzPts val="1200"/>
                        <a:buFont typeface="Wingdings" panose="05000000000000000000" pitchFamily="2" charset="2"/>
                        <a:buChar char="v"/>
                      </a:pPr>
                      <a:r>
                        <a:rPr lang="tr-T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Dağıtım Yönetimi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171450" indent="-171450" algn="ctr" fontAlgn="b">
                        <a:buClr>
                          <a:schemeClr val="accent1"/>
                        </a:buClr>
                        <a:buSzPts val="1200"/>
                        <a:buFont typeface="Wingdings" panose="05000000000000000000" pitchFamily="2" charset="2"/>
                        <a:buChar char="v"/>
                      </a:pPr>
                      <a:r>
                        <a:rPr lang="tr-T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orbel" panose="020B0503020204020204" pitchFamily="34" charset="0"/>
                        </a:rPr>
                        <a:t>Diğer Satış Kanalları Yönetimi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4047">
                <a:tc>
                  <a:txBody>
                    <a:bodyPr/>
                    <a:lstStyle/>
                    <a:p>
                      <a:pPr marL="171450" indent="-171450" algn="ctr" fontAlgn="b">
                        <a:buClr>
                          <a:schemeClr val="accent1"/>
                        </a:buClr>
                        <a:buSzPts val="1200"/>
                        <a:buFont typeface="Wingdings" panose="05000000000000000000" pitchFamily="2" charset="2"/>
                        <a:buChar char="v"/>
                      </a:pPr>
                      <a:r>
                        <a:rPr lang="tr-T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Promosyon ve Teşvik Uygulamaları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171450" indent="-171450" algn="ctr" fontAlgn="b">
                        <a:buClr>
                          <a:schemeClr val="accent1"/>
                        </a:buClr>
                        <a:buSzPts val="1200"/>
                        <a:buFont typeface="Wingdings" panose="05000000000000000000" pitchFamily="2" charset="2"/>
                        <a:buChar char="v"/>
                      </a:pPr>
                      <a:r>
                        <a:rPr lang="tr-T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orbel" panose="020B0503020204020204" pitchFamily="34" charset="0"/>
                        </a:rPr>
                        <a:t>Sipariş İşlemleri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24047">
                <a:tc>
                  <a:txBody>
                    <a:bodyPr/>
                    <a:lstStyle/>
                    <a:p>
                      <a:pPr marL="171450" indent="-171450" algn="ctr" fontAlgn="b">
                        <a:buClr>
                          <a:schemeClr val="accent1"/>
                        </a:buClr>
                        <a:buSzPts val="1200"/>
                        <a:buFont typeface="Wingdings" panose="05000000000000000000" pitchFamily="2" charset="2"/>
                        <a:buChar char="v"/>
                      </a:pPr>
                      <a:r>
                        <a:rPr lang="tr-T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Satış Gerçekleşmeleri İzleme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171450" indent="-171450" algn="ctr" fontAlgn="b">
                        <a:buClr>
                          <a:schemeClr val="accent1"/>
                        </a:buClr>
                        <a:buSzPts val="1200"/>
                        <a:buFont typeface="Wingdings" panose="05000000000000000000" pitchFamily="2" charset="2"/>
                        <a:buChar char="v"/>
                      </a:pPr>
                      <a:r>
                        <a:rPr lang="tr-T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orbel" panose="020B0503020204020204" pitchFamily="34" charset="0"/>
                        </a:rPr>
                        <a:t>Sipariş Takibi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24047">
                <a:tc>
                  <a:txBody>
                    <a:bodyPr/>
                    <a:lstStyle/>
                    <a:p>
                      <a:pPr marL="171450" indent="-171450" algn="ctr" fontAlgn="b">
                        <a:buClr>
                          <a:schemeClr val="accent1"/>
                        </a:buClr>
                        <a:buSzPts val="1200"/>
                        <a:buFont typeface="Wingdings" panose="05000000000000000000" pitchFamily="2" charset="2"/>
                        <a:buChar char="v"/>
                      </a:pPr>
                      <a:r>
                        <a:rPr lang="tr-TR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Satış Giderleri ve Performans İzleme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171450" indent="-171450" algn="ctr" fontAlgn="b">
                        <a:buClr>
                          <a:schemeClr val="accent1"/>
                        </a:buClr>
                        <a:buSzPts val="1200"/>
                        <a:buFont typeface="Wingdings" panose="05000000000000000000" pitchFamily="2" charset="2"/>
                        <a:buChar char="v"/>
                      </a:pPr>
                      <a:r>
                        <a:rPr lang="tr-T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orbel" panose="020B0503020204020204" pitchFamily="34" charset="0"/>
                        </a:rPr>
                        <a:t>Üretim</a:t>
                      </a:r>
                      <a:r>
                        <a:rPr lang="tr-TR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orbel" panose="020B0503020204020204" pitchFamily="34" charset="0"/>
                        </a:rPr>
                        <a:t> Planlama</a:t>
                      </a:r>
                      <a:endParaRPr lang="tr-TR" sz="1600" b="0" i="0" u="none" strike="noStrike" dirty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592DD4-A167-405B-9A75-9CE3255D9B61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39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97987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dirty="0"/>
              <a:t>İŞLETMELERDE BÜYÜME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just" eaLnBrk="1" hangingPunct="1">
              <a:buNone/>
            </a:pPr>
            <a:r>
              <a:rPr lang="tr-TR" sz="2800" dirty="0"/>
              <a:t>Geleceğe ulaşmak ve daha iyi rekabet ederek başarılı olmak </a:t>
            </a:r>
            <a:r>
              <a:rPr lang="tr-TR" sz="2800" dirty="0" smtClean="0"/>
              <a:t>için:</a:t>
            </a:r>
          </a:p>
          <a:p>
            <a:pPr marL="0" indent="0" algn="just" eaLnBrk="1" hangingPunct="1">
              <a:buNone/>
            </a:pPr>
            <a:endParaRPr lang="tr-TR" sz="2800" dirty="0" smtClean="0"/>
          </a:p>
          <a:p>
            <a:pPr algn="just" eaLnBrk="1" hangingPunct="1"/>
            <a:r>
              <a:rPr lang="tr-TR" sz="2800" dirty="0" smtClean="0"/>
              <a:t>büyümenin </a:t>
            </a:r>
            <a:r>
              <a:rPr lang="tr-TR" sz="2800" dirty="0"/>
              <a:t>getireceği avantajları iyi kullanmak, </a:t>
            </a:r>
            <a:endParaRPr lang="tr-TR" sz="2800" dirty="0" smtClean="0"/>
          </a:p>
          <a:p>
            <a:pPr algn="just" eaLnBrk="1" hangingPunct="1"/>
            <a:r>
              <a:rPr lang="tr-TR" sz="2800" dirty="0" smtClean="0"/>
              <a:t>büyümenin </a:t>
            </a:r>
            <a:r>
              <a:rPr lang="tr-TR" sz="2800" dirty="0"/>
              <a:t>oluşturacağı dezavantaj ve tehditlerle hazırlıklı bir şekilde mücadele etmek gerekir.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58A587-7B50-4322-B595-42FD2EE0EDE7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dirty="0"/>
              <a:t>Girişim Eğitim ve Danışmanlık Merkezi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4</a:t>
            </a:fld>
            <a:endParaRPr lang="tr-T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8248" y="4388170"/>
            <a:ext cx="3725416" cy="155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37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4000" dirty="0"/>
              <a:t>SATIŞ-PAZARLAMA FONKSİYONU</a:t>
            </a:r>
          </a:p>
        </p:txBody>
      </p:sp>
      <p:graphicFrame>
        <p:nvGraphicFramePr>
          <p:cNvPr id="2" name="Tablo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777648"/>
              </p:ext>
            </p:extLst>
          </p:nvPr>
        </p:nvGraphicFramePr>
        <p:xfrm>
          <a:off x="2914529" y="1916835"/>
          <a:ext cx="6130626" cy="3312365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61306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660230">
                <a:tc>
                  <a:txBody>
                    <a:bodyPr/>
                    <a:lstStyle/>
                    <a:p>
                      <a:pPr algn="ctr" fontAlgn="b"/>
                      <a:r>
                        <a:rPr lang="tr-TR" sz="2800" b="1" u="none" strike="noStrike" dirty="0">
                          <a:effectLst/>
                          <a:latin typeface="Corbel" panose="020B0503020204020204" pitchFamily="34" charset="0"/>
                        </a:rPr>
                        <a:t>Başlatılması Gereken Faaliyetler</a:t>
                      </a:r>
                      <a:endParaRPr lang="tr-TR" sz="2800" b="1" i="0" u="none" strike="noStrike" dirty="0">
                        <a:solidFill>
                          <a:srgbClr val="000000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0427"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i="1" u="none" strike="noStrike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Stratejik Pazarlama Planlaması</a:t>
                      </a:r>
                      <a:endParaRPr lang="tr-TR" sz="1800" b="0" i="1" u="none" strike="noStrike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30427"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i="1" u="none" strike="noStrike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Dönemsel Pazarlama Planlaması </a:t>
                      </a:r>
                      <a:endParaRPr lang="tr-TR" sz="1800" b="0" i="1" u="none" strike="noStrike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0427"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i="1" u="none" strike="noStrike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Ürün/Hizmet Özelliklerinin Yönetimi</a:t>
                      </a:r>
                      <a:endParaRPr lang="tr-TR" sz="1800" b="0" i="1" u="none" strike="noStrike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30427"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i="1" u="none" strike="noStrike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Dağıtım Kanallarının Geliştirilmesi</a:t>
                      </a:r>
                      <a:endParaRPr lang="tr-TR" sz="1800" b="0" i="1" u="none" strike="noStrike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30427">
                <a:tc>
                  <a:txBody>
                    <a:bodyPr/>
                    <a:lstStyle/>
                    <a:p>
                      <a:pPr algn="ctr" fontAlgn="b"/>
                      <a:r>
                        <a:rPr lang="tr-TR" sz="1800" i="1" u="none" strike="noStrike" dirty="0">
                          <a:solidFill>
                            <a:schemeClr val="tx1"/>
                          </a:solidFill>
                          <a:effectLst/>
                          <a:latin typeface="Corbel" panose="020B0503020204020204" pitchFamily="34" charset="0"/>
                        </a:rPr>
                        <a:t>Reklam ve Tanıtım Uygulamaları</a:t>
                      </a:r>
                      <a:endParaRPr lang="tr-TR" sz="1800" b="0" i="1" u="none" strike="noStrike" dirty="0">
                        <a:solidFill>
                          <a:schemeClr val="tx1"/>
                        </a:solidFill>
                        <a:effectLst/>
                        <a:latin typeface="Corbel" panose="020B0503020204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F26ACF-652B-436B-B65D-A2D63DF48151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40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152439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594" y="2132064"/>
            <a:ext cx="1800000" cy="1800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28EC2EB-8DD0-455B-BDBE-E325D38DCAC2}" type="datetime1">
              <a:rPr lang="tr-TR" smtClean="0"/>
              <a:t>26.10.2017</a:t>
            </a:fld>
            <a:endParaRPr lang="tr-T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6000" y="2132064"/>
            <a:ext cx="1800000" cy="18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406" y="2132064"/>
            <a:ext cx="1800000" cy="18000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41</a:t>
            </a:fld>
            <a:endParaRPr lang="tr-TR" dirty="0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dirty="0"/>
              <a:t>DESTEK İŞLETME FONKSİYONLARI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55440" y="4077072"/>
            <a:ext cx="292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rbel" panose="020B0503020204020204" pitchFamily="34" charset="0"/>
              </a:rPr>
              <a:t>YÖNETİM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631935" y="4077071"/>
            <a:ext cx="29281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rbel" panose="020B0503020204020204" pitchFamily="34" charset="0"/>
              </a:rPr>
              <a:t>İNSAN KAYNAKLARI YÖNETİMİ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208430" y="4077070"/>
            <a:ext cx="2928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rbel" panose="020B0503020204020204" pitchFamily="34" charset="0"/>
              </a:rPr>
              <a:t>FİNANS YÖNETİMİ</a:t>
            </a:r>
          </a:p>
        </p:txBody>
      </p:sp>
    </p:spTree>
    <p:extLst>
      <p:ext uri="{BB962C8B-B14F-4D97-AF65-F5344CB8AC3E}">
        <p14:creationId xmlns:p14="http://schemas.microsoft.com/office/powerpoint/2010/main" val="36934608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4000" dirty="0"/>
              <a:t>YÖNETİM FONKSİYONU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>
          <a:xfrm>
            <a:off x="3719736" y="1690677"/>
            <a:ext cx="7992888" cy="4665675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tr-TR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Yönetim Fonksiyonu:</a:t>
            </a:r>
          </a:p>
          <a:p>
            <a:pPr algn="just" eaLnBrk="1" hangingPunct="1">
              <a:defRPr/>
            </a:pPr>
            <a:r>
              <a:rPr lang="tr-TR" sz="2000" dirty="0"/>
              <a:t>İşletmelerde yönetim gücü işletme sahibinin elindedir. İşletme sahibi işletmenin yönetimini kendi beklenti ve risk değerlendirmelerine göre yapar. </a:t>
            </a:r>
          </a:p>
          <a:p>
            <a:pPr algn="just" eaLnBrk="1" hangingPunct="1">
              <a:defRPr/>
            </a:pPr>
            <a:endParaRPr lang="tr-TR" sz="2000" dirty="0"/>
          </a:p>
          <a:p>
            <a:pPr algn="just" eaLnBrk="1" hangingPunct="1">
              <a:defRPr/>
            </a:pPr>
            <a:r>
              <a:rPr lang="tr-TR" sz="2000" dirty="0"/>
              <a:t>İşletmelerde yönetim yapısı ve işletme sahibinin yönetimdeki yeri, büyüme ile beraber değişmeye başlar.</a:t>
            </a:r>
          </a:p>
          <a:p>
            <a:pPr algn="just" eaLnBrk="1" hangingPunct="1">
              <a:defRPr/>
            </a:pPr>
            <a:endParaRPr lang="tr-TR" sz="2000" dirty="0"/>
          </a:p>
          <a:p>
            <a:pPr algn="just" eaLnBrk="1" hangingPunct="1">
              <a:defRPr/>
            </a:pPr>
            <a:r>
              <a:rPr lang="tr-TR" sz="2000" dirty="0"/>
              <a:t>Değişim iki yönlü yaşanır. İşletme sahibi ya da yöneticinin yürüttüğü fonksiyonlarda yeni ara yönetim kademeleri oluşturulur. Ya da yeni bir ana fonksiyon için yönetim grubu oluşturulur.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76DC05-E5F2-423B-96A0-D29A95EA8BD3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42</a:t>
            </a:fld>
            <a:endParaRPr lang="tr-T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60" y="278092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276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4000" dirty="0"/>
              <a:t>YÖNETİM FONKSİYONU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>
          <a:xfrm>
            <a:off x="3719736" y="1690677"/>
            <a:ext cx="7992888" cy="4665675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tr-TR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Yönetim Fonksiyonu:</a:t>
            </a:r>
          </a:p>
          <a:p>
            <a:pPr eaLnBrk="1" hangingPunct="1">
              <a:defRPr/>
            </a:pPr>
            <a:r>
              <a:rPr lang="tr-TR" sz="2000" dirty="0"/>
              <a:t>İşletmelerde daha ilk kuruluş döneminden itibaren az sayıda yönetici ile tüm konular takip edilir. İşletme büyüdükçe dikey gelişmeler daha kolay </a:t>
            </a:r>
            <a:r>
              <a:rPr lang="tr-TR" sz="2000" dirty="0" smtClean="0"/>
              <a:t>yaşanır. Yatay gelişmeler gecikir. </a:t>
            </a:r>
            <a:r>
              <a:rPr lang="tr-TR" sz="2000" dirty="0"/>
              <a:t/>
            </a:r>
            <a:br>
              <a:rPr lang="tr-TR" sz="2000" dirty="0"/>
            </a:br>
            <a:endParaRPr lang="tr-TR" sz="2000" dirty="0"/>
          </a:p>
          <a:p>
            <a:pPr algn="just" eaLnBrk="1" hangingPunct="1">
              <a:defRPr/>
            </a:pPr>
            <a:r>
              <a:rPr lang="tr-TR" sz="2000" dirty="0"/>
              <a:t>İşletme sahiplerinin </a:t>
            </a:r>
            <a:r>
              <a:rPr lang="tr-TR" sz="2000" dirty="0" smtClean="0"/>
              <a:t>hem uzman </a:t>
            </a:r>
            <a:r>
              <a:rPr lang="tr-TR" sz="2000" dirty="0"/>
              <a:t>olmadıkları hem de nitelikli ve güvendikleri bir ekibe sahip olmadıkları için devretmeye yanaşmadıkları özellikle pazarlama ve finansman yönetimlerinde yeni açılımlar gecikir.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76DC05-E5F2-423B-96A0-D29A95EA8BD3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43</a:t>
            </a:fld>
            <a:endParaRPr lang="tr-T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60" y="2780928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2291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4000" dirty="0"/>
              <a:t>YÖNETİM FONKSİYONU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76DC05-E5F2-423B-96A0-D29A95EA8BD3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44</a:t>
            </a:fld>
            <a:endParaRPr lang="tr-T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60" y="2780928"/>
            <a:ext cx="1800000" cy="1800000"/>
          </a:xfrm>
          <a:prstGeom prst="rect">
            <a:avLst/>
          </a:prstGeom>
        </p:spPr>
      </p:pic>
      <p:graphicFrame>
        <p:nvGraphicFramePr>
          <p:cNvPr id="9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4730630"/>
              </p:ext>
            </p:extLst>
          </p:nvPr>
        </p:nvGraphicFramePr>
        <p:xfrm>
          <a:off x="3359696" y="2492896"/>
          <a:ext cx="7556500" cy="306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2" name="Visio" r:id="rId4" imgW="10354970" imgH="4198925" progId="Visio.Drawing.11">
                  <p:embed/>
                </p:oleObj>
              </mc:Choice>
              <mc:Fallback>
                <p:oleObj name="Visio" r:id="rId4" imgW="10354970" imgH="4198925" progId="Visio.Drawing.11">
                  <p:embed/>
                  <p:pic>
                    <p:nvPicPr>
                      <p:cNvPr id="1026" name="Object 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9696" y="2492896"/>
                        <a:ext cx="7556500" cy="3063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3989937" y="1656798"/>
            <a:ext cx="38161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tr-TR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orbel" panose="020B0503020204020204" pitchFamily="34" charset="0"/>
              </a:rPr>
              <a:t>İşletmelerde Planlama Hiyerarşisi</a:t>
            </a:r>
          </a:p>
        </p:txBody>
      </p:sp>
    </p:spTree>
    <p:extLst>
      <p:ext uri="{BB962C8B-B14F-4D97-AF65-F5344CB8AC3E}">
        <p14:creationId xmlns:p14="http://schemas.microsoft.com/office/powerpoint/2010/main" val="39604814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4000" dirty="0"/>
              <a:t>İNSAN KAYNAKLARI YÖNETİMİ  FONKSİYONU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>
          <a:xfrm>
            <a:off x="3719736" y="1690677"/>
            <a:ext cx="7992888" cy="4665675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tr-TR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İnsan Kaynakları Yönetimi Fonksiyonu:</a:t>
            </a:r>
          </a:p>
          <a:p>
            <a:pPr algn="just" eaLnBrk="1" hangingPunct="1">
              <a:defRPr/>
            </a:pPr>
            <a:r>
              <a:rPr lang="tr-TR" sz="2000" dirty="0"/>
              <a:t>İşletmelerde insan kaynakları yönetimi fonksiyonu iki farklı kapsamda ele alınmaktadır. </a:t>
            </a:r>
          </a:p>
          <a:p>
            <a:pPr marL="0" indent="0" algn="just" eaLnBrk="1" hangingPunct="1">
              <a:buNone/>
              <a:defRPr/>
            </a:pPr>
            <a:endParaRPr lang="tr-TR" sz="2000" dirty="0"/>
          </a:p>
          <a:p>
            <a:pPr algn="just" eaLnBrk="1" hangingPunct="1">
              <a:defRPr/>
            </a:pPr>
            <a:r>
              <a:rPr lang="tr-TR" sz="2000" dirty="0"/>
              <a:t>İşletmelerde personel yönetiminde “personel işleri” yaklaşımından, “etkinlik artırıcı İK” </a:t>
            </a:r>
            <a:r>
              <a:rPr lang="tr-TR" sz="2000" dirty="0" smtClean="0"/>
              <a:t>yönetimine doğru gelişme yaşanmaktadır.</a:t>
            </a:r>
            <a:endParaRPr lang="tr-TR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060" y="2780928"/>
            <a:ext cx="1800000" cy="1800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76DC05-E5F2-423B-96A0-D29A95EA8BD3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45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776329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852" y="2780928"/>
            <a:ext cx="1800000" cy="1800000"/>
          </a:xfrm>
          <a:prstGeom prst="rect">
            <a:avLst/>
          </a:prstGeom>
        </p:spPr>
      </p:pic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4000" dirty="0"/>
              <a:t>FİNANS FONKSİYONU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>
          <a:xfrm>
            <a:off x="3719736" y="1690677"/>
            <a:ext cx="7992888" cy="4665675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tr-TR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Finans </a:t>
            </a:r>
            <a:r>
              <a:rPr lang="tr-T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Fonksiyonu:</a:t>
            </a:r>
          </a:p>
          <a:p>
            <a:pPr algn="just" eaLnBrk="1" hangingPunct="1">
              <a:buFontTx/>
              <a:buNone/>
              <a:defRPr/>
            </a:pPr>
            <a:endParaRPr lang="tr-TR" sz="2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 eaLnBrk="1" hangingPunct="1">
              <a:defRPr/>
            </a:pPr>
            <a:endParaRPr lang="tr-TR" sz="1900" dirty="0"/>
          </a:p>
          <a:p>
            <a:pPr algn="just" eaLnBrk="1" hangingPunct="1">
              <a:defRPr/>
            </a:pPr>
            <a:r>
              <a:rPr lang="tr-TR" sz="1900" dirty="0"/>
              <a:t>İşletmelerde genellikle muhasebe elemanı ortaya çıkan mali verileri mevzuata göre ve gerektiği kadar kayıt altına alırken, </a:t>
            </a:r>
            <a:r>
              <a:rPr lang="tr-TR" sz="1900" dirty="0" smtClean="0"/>
              <a:t>işletme sahibi her </a:t>
            </a:r>
            <a:r>
              <a:rPr lang="tr-TR" sz="1900" dirty="0"/>
              <a:t>türlü finansal değerlendirmeyi, planlamayı ve yönetimi kendi bilgi ve yorumları içinde gerçekleştirmektedir</a:t>
            </a:r>
            <a:r>
              <a:rPr lang="tr-TR" sz="1900" dirty="0" smtClean="0"/>
              <a:t>.</a:t>
            </a:r>
          </a:p>
          <a:p>
            <a:pPr algn="just" eaLnBrk="1" hangingPunct="1">
              <a:defRPr/>
            </a:pPr>
            <a:endParaRPr lang="tr-TR" sz="1900" dirty="0" smtClean="0"/>
          </a:p>
          <a:p>
            <a:pPr algn="just" eaLnBrk="1" hangingPunct="1">
              <a:defRPr/>
            </a:pPr>
            <a:r>
              <a:rPr lang="tr-TR" sz="1900" dirty="0" smtClean="0"/>
              <a:t>Büyüme dönemi firmalarında ortaya çıkan hızlı sermaye ihtiyacının doğru yönetilmesi için finansal planlama fonksiyonunun oluşturulması gereklidir.</a:t>
            </a:r>
            <a:endParaRPr lang="tr-TR" sz="19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76DC05-E5F2-423B-96A0-D29A95EA8BD3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46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482576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852" y="2780928"/>
            <a:ext cx="1800000" cy="1800000"/>
          </a:xfrm>
          <a:prstGeom prst="rect">
            <a:avLst/>
          </a:prstGeom>
        </p:spPr>
      </p:pic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4000" dirty="0"/>
              <a:t>FİNANS FONKSİYONU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idx="1"/>
          </p:nvPr>
        </p:nvSpPr>
        <p:spPr>
          <a:xfrm>
            <a:off x="3719736" y="1690677"/>
            <a:ext cx="7992888" cy="4665675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tr-TR" sz="2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Finans Fonksiyonu:</a:t>
            </a:r>
          </a:p>
          <a:p>
            <a:pPr algn="just" eaLnBrk="1" hangingPunct="1">
              <a:defRPr/>
            </a:pPr>
            <a:r>
              <a:rPr lang="tr-TR" sz="2000" dirty="0"/>
              <a:t>İşletmeler finansman konusunda belirli finansal araçların kullanımında büyük işletmeler kadar istekli ya da atak değildirler.</a:t>
            </a:r>
          </a:p>
          <a:p>
            <a:pPr algn="just" eaLnBrk="1" hangingPunct="1">
              <a:defRPr/>
            </a:pPr>
            <a:endParaRPr lang="tr-TR" sz="2000" dirty="0"/>
          </a:p>
          <a:p>
            <a:pPr algn="just" eaLnBrk="1" hangingPunct="1">
              <a:defRPr/>
            </a:pPr>
            <a:r>
              <a:rPr lang="tr-TR" sz="2000" dirty="0"/>
              <a:t>Ülkemizde özellikle teşvikli finansal araçlara olan alışkanlıklar bu konuda sürekli beklentilere yol açmaktadır. Diğer yandan teşvikli finansal araçları fırsat görüp büyümesini yanlış yöneten işletmeler de çoktur. </a:t>
            </a:r>
          </a:p>
          <a:p>
            <a:pPr algn="just" eaLnBrk="1" hangingPunct="1">
              <a:defRPr/>
            </a:pPr>
            <a:endParaRPr lang="tr-TR" sz="2000" dirty="0"/>
          </a:p>
          <a:p>
            <a:pPr algn="just" eaLnBrk="1" hangingPunct="1">
              <a:defRPr/>
            </a:pPr>
            <a:r>
              <a:rPr lang="tr-TR" sz="2000" dirty="0"/>
              <a:t>Yatırımlarını ve büyümenin finansmanını öncelikle öz kaynaktan yapmaya eğilimli olan işletmeler, en uygun finansal maliyetlerin araştırılması konusunda deneyimli değildirler.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76DC05-E5F2-423B-96A0-D29A95EA8BD3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47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4112525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TİM TEB GİRİŞİM EVİ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720419" y="3789040"/>
            <a:ext cx="5183714" cy="2376934"/>
          </a:xfrm>
        </p:spPr>
        <p:txBody>
          <a:bodyPr/>
          <a:lstStyle/>
          <a:p>
            <a:pPr marL="0" indent="0">
              <a:buNone/>
            </a:pPr>
            <a:r>
              <a:rPr lang="tr-TR" sz="3600" dirty="0" smtClean="0"/>
              <a:t>Mehmet Ş. SANLI</a:t>
            </a:r>
          </a:p>
          <a:p>
            <a:pPr marL="0" indent="0">
              <a:buNone/>
            </a:pPr>
            <a:r>
              <a:rPr lang="tr-TR" sz="2800" dirty="0" smtClean="0"/>
              <a:t>TİM TEB Girişim Evi Kurucusu</a:t>
            </a:r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r>
              <a:rPr lang="tr-TR" dirty="0" smtClean="0"/>
              <a:t>m.sanli@girisimmerkezi.com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F57BF7-325B-4C62-97C8-A43F99E99236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 smtClean="0"/>
              <a:t>Girişim Eğitim ve Danışmanlık Merkezi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48</a:t>
            </a:fld>
            <a:endParaRPr lang="tr-TR" dirty="0"/>
          </a:p>
        </p:txBody>
      </p:sp>
      <p:sp>
        <p:nvSpPr>
          <p:cNvPr id="7" name="Metin kutusu 6"/>
          <p:cNvSpPr txBox="1"/>
          <p:nvPr/>
        </p:nvSpPr>
        <p:spPr>
          <a:xfrm>
            <a:off x="3514096" y="2218618"/>
            <a:ext cx="577426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dirty="0" smtClean="0">
                <a:latin typeface="Corbel" panose="020B0503020204020204" pitchFamily="34" charset="0"/>
              </a:rPr>
              <a:t>TEŞEKKÜR EDERİZ…</a:t>
            </a:r>
            <a:endParaRPr lang="tr-TR" sz="4400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579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dirty="0"/>
              <a:t>İŞLETMELERDE BÜYÜME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912286" y="1268760"/>
            <a:ext cx="9360178" cy="434975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tr-TR" sz="2800" dirty="0"/>
              <a:t>İşletmeler </a:t>
            </a:r>
            <a:r>
              <a:rPr lang="tr-TR" sz="2800" dirty="0" smtClean="0"/>
              <a:t>hedefledikleri </a:t>
            </a:r>
            <a:r>
              <a:rPr lang="tr-TR" sz="2800" dirty="0"/>
              <a:t>noktalara ulaşmak </a:t>
            </a:r>
            <a:r>
              <a:rPr lang="tr-TR" sz="2800" dirty="0" smtClean="0"/>
              <a:t>ve gelecekte güçlü bir şekilde var olmak için:</a:t>
            </a:r>
          </a:p>
          <a:p>
            <a:pPr marL="0" indent="0" eaLnBrk="1" hangingPunct="1">
              <a:buNone/>
            </a:pPr>
            <a:endParaRPr lang="tr-TR" sz="2800" dirty="0" smtClean="0"/>
          </a:p>
          <a:p>
            <a:pPr eaLnBrk="1" hangingPunct="1"/>
            <a:r>
              <a:rPr lang="tr-TR" sz="2800" dirty="0" smtClean="0"/>
              <a:t>Her </a:t>
            </a:r>
            <a:r>
              <a:rPr lang="tr-TR" sz="2800" dirty="0"/>
              <a:t>işletme gelecek stratejisini belirlemelidir</a:t>
            </a:r>
            <a:r>
              <a:rPr lang="tr-TR" sz="2800" dirty="0" smtClean="0"/>
              <a:t>.</a:t>
            </a:r>
          </a:p>
          <a:p>
            <a:pPr eaLnBrk="1" hangingPunct="1"/>
            <a:r>
              <a:rPr lang="tr-TR" sz="2800" dirty="0"/>
              <a:t>Strateji, işletmenin amacına ulaşmak için belirlediği yoldur. </a:t>
            </a:r>
          </a:p>
          <a:p>
            <a:pPr eaLnBrk="1" hangingPunct="1"/>
            <a:r>
              <a:rPr lang="tr-TR" sz="2800" dirty="0" smtClean="0"/>
              <a:t>Strateji, uzun </a:t>
            </a:r>
            <a:r>
              <a:rPr lang="tr-TR" sz="2800" dirty="0"/>
              <a:t>dönemli  kararlar </a:t>
            </a:r>
            <a:r>
              <a:rPr lang="tr-TR" sz="2800" dirty="0" smtClean="0"/>
              <a:t>ve planlar gerektirir.</a:t>
            </a:r>
            <a:endParaRPr lang="tr-TR" sz="2800" dirty="0"/>
          </a:p>
          <a:p>
            <a:pPr eaLnBrk="1" hangingPunct="1"/>
            <a:r>
              <a:rPr lang="tr-TR" sz="2800" dirty="0" smtClean="0"/>
              <a:t>Büyüme </a:t>
            </a:r>
            <a:r>
              <a:rPr lang="tr-TR" sz="2800" dirty="0"/>
              <a:t>ise işletmeleri geleceğe taşıyacak ana </a:t>
            </a:r>
            <a:r>
              <a:rPr lang="tr-TR" sz="2800" dirty="0" smtClean="0"/>
              <a:t>stratejik karardır.</a:t>
            </a:r>
            <a:endParaRPr lang="tr-TR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58A587-7B50-4322-B595-42FD2EE0EDE7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5</a:t>
            </a:fld>
            <a:endParaRPr lang="tr-T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0296" y="4783534"/>
            <a:ext cx="3221360" cy="155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726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dirty="0"/>
              <a:t>İŞLETMELERDE BÜYÜME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tr-TR" sz="2800" dirty="0"/>
              <a:t>S</a:t>
            </a:r>
            <a:r>
              <a:rPr lang="tr-TR" sz="2800" dirty="0" smtClean="0"/>
              <a:t>ektörden </a:t>
            </a:r>
            <a:r>
              <a:rPr lang="tr-TR" sz="2800" dirty="0"/>
              <a:t>ya da </a:t>
            </a:r>
            <a:r>
              <a:rPr lang="tr-TR" sz="2800" dirty="0" smtClean="0"/>
              <a:t>rakiplerden yavaş </a:t>
            </a:r>
            <a:r>
              <a:rPr lang="tr-TR" sz="2800" dirty="0"/>
              <a:t>büyüyen </a:t>
            </a:r>
            <a:r>
              <a:rPr lang="tr-TR" sz="2800" dirty="0" smtClean="0"/>
              <a:t>işletmeler </a:t>
            </a:r>
            <a:r>
              <a:rPr lang="tr-TR" sz="2800" dirty="0"/>
              <a:t>rekabet avantajlarını </a:t>
            </a:r>
            <a:r>
              <a:rPr lang="tr-TR" sz="2800" dirty="0" smtClean="0"/>
              <a:t>yitirir.</a:t>
            </a:r>
            <a:r>
              <a:rPr lang="tr-TR" sz="2800" dirty="0"/>
              <a:t/>
            </a:r>
            <a:br>
              <a:rPr lang="tr-TR" sz="2800" dirty="0"/>
            </a:br>
            <a:endParaRPr lang="tr-TR" sz="2800" dirty="0"/>
          </a:p>
          <a:p>
            <a:pPr eaLnBrk="1" hangingPunct="1"/>
            <a:r>
              <a:rPr lang="tr-TR" sz="2800" dirty="0"/>
              <a:t>Büyüme </a:t>
            </a:r>
            <a:r>
              <a:rPr lang="tr-TR" sz="2800" dirty="0" smtClean="0"/>
              <a:t>işletmenin </a:t>
            </a:r>
            <a:r>
              <a:rPr lang="tr-TR" sz="2800" dirty="0"/>
              <a:t>piyasada oluşabilecek değişimlere ayak uydurmasını kolaylaştırır.</a:t>
            </a:r>
          </a:p>
          <a:p>
            <a:pPr algn="just" eaLnBrk="1" hangingPunct="1"/>
            <a:endParaRPr lang="tr-TR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6ED312-F24D-4FF0-AB74-80B58B80114E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6</a:t>
            </a:fld>
            <a:endParaRPr lang="tr-T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8248" y="4388170"/>
            <a:ext cx="3725416" cy="155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76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528" y="1"/>
            <a:ext cx="12193058" cy="25056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8196" y="4364395"/>
            <a:ext cx="12075608" cy="2481538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151784" y="4343931"/>
            <a:ext cx="7536160" cy="1760891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tr-T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BÜYÜMENİN </a:t>
            </a:r>
            <a:r>
              <a:rPr lang="tr-TR" dirty="0">
                <a:solidFill>
                  <a:srgbClr val="0F8054"/>
                </a:solidFill>
              </a:rPr>
              <a:t>ÖNÜNDEKİ</a:t>
            </a:r>
            <a:r>
              <a:rPr lang="tr-T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tr-TR" dirty="0">
                <a:solidFill>
                  <a:srgbClr val="1F3E92"/>
                </a:solidFill>
              </a:rPr>
              <a:t>ENGELLER</a:t>
            </a:r>
          </a:p>
        </p:txBody>
      </p:sp>
    </p:spTree>
    <p:extLst>
      <p:ext uri="{BB962C8B-B14F-4D97-AF65-F5344CB8AC3E}">
        <p14:creationId xmlns:p14="http://schemas.microsoft.com/office/powerpoint/2010/main" val="88364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31738" y="2394857"/>
            <a:ext cx="7500524" cy="4463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dirty="0"/>
              <a:t>İŞLETMELERDE BÜYÜME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551384" y="1887562"/>
            <a:ext cx="6479857" cy="434975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tr-TR" sz="2400" dirty="0"/>
              <a:t>İşletmeler </a:t>
            </a:r>
            <a:r>
              <a:rPr lang="tr-TR" sz="2400" dirty="0" smtClean="0"/>
              <a:t>kimi </a:t>
            </a:r>
            <a:r>
              <a:rPr lang="tr-TR" sz="2400" dirty="0"/>
              <a:t>zaman yoğun </a:t>
            </a:r>
            <a:r>
              <a:rPr lang="tr-TR" sz="2400" dirty="0" smtClean="0"/>
              <a:t>hazırlıklar yaparak</a:t>
            </a:r>
            <a:r>
              <a:rPr lang="tr-TR" sz="2400" dirty="0"/>
              <a:t>, kimi zaman ise hiç </a:t>
            </a:r>
            <a:r>
              <a:rPr lang="tr-TR" sz="2400" dirty="0" smtClean="0"/>
              <a:t>hazırlıksız büyüme adımları atarlar. </a:t>
            </a:r>
            <a:endParaRPr lang="tr-TR" sz="2400" dirty="0"/>
          </a:p>
          <a:p>
            <a:pPr algn="just" eaLnBrk="1" hangingPunct="1">
              <a:lnSpc>
                <a:spcPct val="80000"/>
              </a:lnSpc>
            </a:pPr>
            <a:endParaRPr lang="tr-TR" sz="2400" dirty="0"/>
          </a:p>
          <a:p>
            <a:pPr algn="just" eaLnBrk="1" hangingPunct="1">
              <a:lnSpc>
                <a:spcPct val="80000"/>
              </a:lnSpc>
            </a:pPr>
            <a:endParaRPr lang="tr-TR" sz="2400" dirty="0"/>
          </a:p>
          <a:p>
            <a:pPr algn="just" eaLnBrk="1" hangingPunct="1">
              <a:lnSpc>
                <a:spcPct val="80000"/>
              </a:lnSpc>
            </a:pPr>
            <a:r>
              <a:rPr lang="tr-TR" sz="2400" dirty="0"/>
              <a:t>Ç</a:t>
            </a:r>
            <a:r>
              <a:rPr lang="tr-TR" sz="2400" dirty="0" smtClean="0"/>
              <a:t>oğunlukla beklenmeyen fırsatlar  işletmeyi büyümeye zorlar.</a:t>
            </a:r>
            <a:endParaRPr lang="tr-TR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6ED312-F24D-4FF0-AB74-80B58B80114E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8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3478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51" y="1417638"/>
            <a:ext cx="12192851" cy="5440841"/>
          </a:xfrm>
          <a:prstGeom prst="rect">
            <a:avLst/>
          </a:prstGeom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dirty="0"/>
              <a:t>İŞLETMELERDE BÜYÜMENİN BAŞLAMASI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09CB82-D5B8-4301-B3CB-DBA19EED4A9B}" type="datetime1">
              <a:rPr lang="tr-TR" smtClean="0"/>
              <a:t>26.10.2017</a:t>
            </a:fld>
            <a:endParaRPr lang="tr-T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tr-TR"/>
              <a:t>Girişim Eğitim ve Danışmanlık Merkezi</a:t>
            </a: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D6CEC-BEDD-42CD-8355-75F68215C5C9}" type="slidenum">
              <a:rPr lang="tr-TR" smtClean="0"/>
              <a:pPr>
                <a:defRPr/>
              </a:pPr>
              <a:t>9</a:t>
            </a:fld>
            <a:endParaRPr lang="tr-TR" dirty="0"/>
          </a:p>
        </p:txBody>
      </p:sp>
      <p:pic>
        <p:nvPicPr>
          <p:cNvPr id="10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574324"/>
            <a:ext cx="12192000" cy="4283676"/>
          </a:xfrm>
          <a:prstGeom prst="rect">
            <a:avLst/>
          </a:prstGeom>
        </p:spPr>
      </p:pic>
      <p:pic>
        <p:nvPicPr>
          <p:cNvPr id="11" name="Resim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51" y="3175000"/>
            <a:ext cx="5113095" cy="3683000"/>
          </a:xfrm>
          <a:prstGeom prst="rect">
            <a:avLst/>
          </a:prstGeom>
        </p:spPr>
      </p:pic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0" y="1428260"/>
            <a:ext cx="12192000" cy="4349750"/>
          </a:xfrm>
          <a:solidFill>
            <a:schemeClr val="bg1">
              <a:alpha val="70000"/>
            </a:schemeClr>
          </a:solidFill>
        </p:spPr>
        <p:txBody>
          <a:bodyPr/>
          <a:lstStyle/>
          <a:p>
            <a:pPr marL="0" indent="0" eaLnBrk="1" hangingPunct="1">
              <a:buNone/>
            </a:pPr>
            <a:r>
              <a:rPr lang="tr-T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Örneğin:</a:t>
            </a:r>
          </a:p>
          <a:p>
            <a:pPr marL="0" indent="0" eaLnBrk="1" hangingPunct="1">
              <a:buNone/>
            </a:pPr>
            <a:endParaRPr lang="tr-TR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/>
            <a:r>
              <a:rPr lang="tr-TR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</a:t>
            </a:r>
            <a:r>
              <a:rPr lang="tr-TR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evcut </a:t>
            </a:r>
            <a:r>
              <a:rPr lang="tr-TR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müşterilerden biri yurtdışı bağlantısı yapmıştır ve sizden bir ürünün tümünü ona vermenizi istemektedir. </a:t>
            </a:r>
            <a:r>
              <a:rPr lang="tr-TR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tr-TR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tr-TR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eaLnBrk="1" hangingPunct="1"/>
            <a:r>
              <a:rPr lang="tr-TR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Üretim yaptığınız ana sanayi, kapanan rakibinizin üretimini de size aktarmak istemektedir.</a:t>
            </a:r>
          </a:p>
        </p:txBody>
      </p:sp>
      <p:sp>
        <p:nvSpPr>
          <p:cNvPr id="9" name="Dikdörtgen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92077"/>
            <a:ext cx="1755146" cy="60062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605" y="92076"/>
            <a:ext cx="1310704" cy="60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35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776</TotalTime>
  <Words>1936</Words>
  <Application>Microsoft Office PowerPoint</Application>
  <PresentationFormat>Geniş ekran</PresentationFormat>
  <Paragraphs>384</Paragraphs>
  <Slides>48</Slides>
  <Notes>3</Notes>
  <HiddenSlides>0</HiddenSlides>
  <MMClips>0</MMClips>
  <ScaleCrop>false</ScaleCrop>
  <HeadingPairs>
    <vt:vector size="8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Eklenmiş OLE Hizmet Programları</vt:lpstr>
      </vt:variant>
      <vt:variant>
        <vt:i4>1</vt:i4>
      </vt:variant>
      <vt:variant>
        <vt:lpstr>Slayt Başlıkları</vt:lpstr>
      </vt:variant>
      <vt:variant>
        <vt:i4>48</vt:i4>
      </vt:variant>
    </vt:vector>
  </HeadingPairs>
  <TitlesOfParts>
    <vt:vector size="55" baseType="lpstr">
      <vt:lpstr>Amble LtCn</vt:lpstr>
      <vt:lpstr>Arial</vt:lpstr>
      <vt:lpstr>Calibri</vt:lpstr>
      <vt:lpstr>Corbel</vt:lpstr>
      <vt:lpstr>Wingdings</vt:lpstr>
      <vt:lpstr>1_Office Theme</vt:lpstr>
      <vt:lpstr>Visio</vt:lpstr>
      <vt:lpstr>STRATEJİK BÜYÜME  ve  KURUMSAL GELİŞİM</vt:lpstr>
      <vt:lpstr>İÇERİK</vt:lpstr>
      <vt:lpstr>Stratejik Bakış Açısı</vt:lpstr>
      <vt:lpstr>İŞLETMELERDE BÜYÜME</vt:lpstr>
      <vt:lpstr>İŞLETMELERDE BÜYÜME</vt:lpstr>
      <vt:lpstr>İŞLETMELERDE BÜYÜME</vt:lpstr>
      <vt:lpstr>BÜYÜMENİN ÖNÜNDEKİ ENGELLER</vt:lpstr>
      <vt:lpstr>İŞLETMELERDE BÜYÜME</vt:lpstr>
      <vt:lpstr>İŞLETMELERDE BÜYÜMENİN BAŞLAMASI</vt:lpstr>
      <vt:lpstr>İŞLETMELERDE BÜYÜMENİN BAŞLAMASI</vt:lpstr>
      <vt:lpstr>İŞLETMELERDE BÜYÜMENİN BAŞLAMASI</vt:lpstr>
      <vt:lpstr>İŞLETMELERDE BÜYÜMENİN BAŞLAMASI</vt:lpstr>
      <vt:lpstr>İŞLETMELERDE BÜYÜMENİN BAŞLAMASI</vt:lpstr>
      <vt:lpstr>İŞLETMELERDE BÜYÜMENİN BAŞLAMASI</vt:lpstr>
      <vt:lpstr>BÜYÜME İSTEĞİNİN ÖNÜNDEKİ ENGELLER</vt:lpstr>
      <vt:lpstr>BÜYÜME İSTEĞİNİN ÖNÜNDEKİ ENGELLER</vt:lpstr>
      <vt:lpstr>BÜYÜME İSTEĞİNİN ÖNÜNDEKİ ENGELLER</vt:lpstr>
      <vt:lpstr>BÜYÜME İSTEĞİNİN ÖNÜNDEKİ ENGELLER</vt:lpstr>
      <vt:lpstr>BÜYÜMENİN ADIMLARI</vt:lpstr>
      <vt:lpstr>İŞLETME HAYAT DÖNGÜSÜ</vt:lpstr>
      <vt:lpstr>BÜYÜME ve  STRATEJİK  PLANLAMA İLİŞKİSİ</vt:lpstr>
      <vt:lpstr>İŞLETMELERDE STRATEJİK  YÖNETİM UNSURLARI</vt:lpstr>
      <vt:lpstr>İŞLETMELERDE BÜYÜME VE STRATEJİK PLANLAMA</vt:lpstr>
      <vt:lpstr>BÜYÜME STRATEJİLERİ İÇİN  ÖNERİLER</vt:lpstr>
      <vt:lpstr>BÜYÜME STRATEJİLERİ İÇİN İPUÇLARI</vt:lpstr>
      <vt:lpstr>BÜYÜME STRATEJİLERİ İÇİN İPUÇLARI</vt:lpstr>
      <vt:lpstr>BÜYÜME STRATEJİLERİ İÇİN İPUÇLARI</vt:lpstr>
      <vt:lpstr>BÜYÜME STRATEJİLERİ İÇİN İPUÇLARI</vt:lpstr>
      <vt:lpstr>BÜYÜME STRATEJİLERİ İÇİN İPUÇLARI</vt:lpstr>
      <vt:lpstr>BÜYÜME STRATEJİLERİ İÇİN İPUÇLARI</vt:lpstr>
      <vt:lpstr>BÜYÜME STRATEJİLERİ İÇİN İPUÇLARI</vt:lpstr>
      <vt:lpstr>KURUMSAL GELİŞİM İÇİN  İŞLETME FONKSİYONLARININ YÖNETİMİ</vt:lpstr>
      <vt:lpstr>TEMEL İŞLETME FONKSİYONLARI</vt:lpstr>
      <vt:lpstr>SATIN ALMA FONKSİYONU</vt:lpstr>
      <vt:lpstr>ÜRETİM FONKSİYONU</vt:lpstr>
      <vt:lpstr>ÜRETİM FONKSİYONU</vt:lpstr>
      <vt:lpstr>SATIŞ-PAZARLAMA FONKSİYONU</vt:lpstr>
      <vt:lpstr>SATIŞ-PAZARLAMA FONKSİYONU</vt:lpstr>
      <vt:lpstr>SATIŞ-PAZARLAMA FONKSİYONU</vt:lpstr>
      <vt:lpstr>SATIŞ-PAZARLAMA FONKSİYONU</vt:lpstr>
      <vt:lpstr>DESTEK İŞLETME FONKSİYONLARI</vt:lpstr>
      <vt:lpstr>YÖNETİM FONKSİYONU</vt:lpstr>
      <vt:lpstr>YÖNETİM FONKSİYONU</vt:lpstr>
      <vt:lpstr>YÖNETİM FONKSİYONU</vt:lpstr>
      <vt:lpstr>İNSAN KAYNAKLARI YÖNETİMİ  FONKSİYONU</vt:lpstr>
      <vt:lpstr>FİNANS FONKSİYONU</vt:lpstr>
      <vt:lpstr>FİNANS FONKSİYONU</vt:lpstr>
      <vt:lpstr>TİM TEB GİRİŞİM EVİ</vt:lpstr>
    </vt:vector>
  </TitlesOfParts>
  <Company>GIRISIM DANISMANLIK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Mehmet Akal</dc:creator>
  <cp:lastModifiedBy>Nesli Demircioğlu</cp:lastModifiedBy>
  <cp:revision>159</cp:revision>
  <dcterms:created xsi:type="dcterms:W3CDTF">2006-02-21T07:54:29Z</dcterms:created>
  <dcterms:modified xsi:type="dcterms:W3CDTF">2017-10-26T06:59:26Z</dcterms:modified>
</cp:coreProperties>
</file>