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3"/>
  </p:notesMasterIdLst>
  <p:sldIdLst>
    <p:sldId id="345" r:id="rId2"/>
    <p:sldId id="354" r:id="rId3"/>
    <p:sldId id="278" r:id="rId4"/>
    <p:sldId id="359" r:id="rId5"/>
    <p:sldId id="361" r:id="rId6"/>
    <p:sldId id="360" r:id="rId7"/>
    <p:sldId id="358" r:id="rId8"/>
    <p:sldId id="356" r:id="rId9"/>
    <p:sldId id="362" r:id="rId10"/>
    <p:sldId id="355" r:id="rId11"/>
    <p:sldId id="389" r:id="rId12"/>
    <p:sldId id="390" r:id="rId13"/>
    <p:sldId id="391" r:id="rId14"/>
    <p:sldId id="392" r:id="rId15"/>
    <p:sldId id="397" r:id="rId16"/>
    <p:sldId id="393" r:id="rId17"/>
    <p:sldId id="394" r:id="rId18"/>
    <p:sldId id="395" r:id="rId19"/>
    <p:sldId id="396" r:id="rId20"/>
    <p:sldId id="279" r:id="rId21"/>
    <p:sldId id="280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261" r:id="rId32"/>
    <p:sldId id="265" r:id="rId33"/>
    <p:sldId id="257" r:id="rId34"/>
    <p:sldId id="428" r:id="rId35"/>
    <p:sldId id="262" r:id="rId36"/>
    <p:sldId id="264" r:id="rId37"/>
    <p:sldId id="263" r:id="rId38"/>
    <p:sldId id="266" r:id="rId39"/>
    <p:sldId id="363" r:id="rId40"/>
    <p:sldId id="364" r:id="rId41"/>
    <p:sldId id="365" r:id="rId42"/>
    <p:sldId id="386" r:id="rId43"/>
    <p:sldId id="387" r:id="rId44"/>
    <p:sldId id="398" r:id="rId45"/>
    <p:sldId id="400" r:id="rId46"/>
    <p:sldId id="401" r:id="rId47"/>
    <p:sldId id="414" r:id="rId48"/>
    <p:sldId id="413" r:id="rId49"/>
    <p:sldId id="403" r:id="rId50"/>
    <p:sldId id="402" r:id="rId51"/>
    <p:sldId id="404" r:id="rId52"/>
    <p:sldId id="405" r:id="rId53"/>
    <p:sldId id="406" r:id="rId54"/>
    <p:sldId id="407" r:id="rId55"/>
    <p:sldId id="408" r:id="rId56"/>
    <p:sldId id="409" r:id="rId57"/>
    <p:sldId id="410" r:id="rId58"/>
    <p:sldId id="411" r:id="rId59"/>
    <p:sldId id="412" r:id="rId60"/>
    <p:sldId id="399" r:id="rId61"/>
    <p:sldId id="366" r:id="rId62"/>
    <p:sldId id="258" r:id="rId63"/>
    <p:sldId id="260" r:id="rId64"/>
    <p:sldId id="259" r:id="rId65"/>
    <p:sldId id="367" r:id="rId66"/>
    <p:sldId id="377" r:id="rId67"/>
    <p:sldId id="378" r:id="rId68"/>
    <p:sldId id="376" r:id="rId69"/>
    <p:sldId id="375" r:id="rId70"/>
    <p:sldId id="379" r:id="rId71"/>
    <p:sldId id="374" r:id="rId72"/>
    <p:sldId id="373" r:id="rId73"/>
    <p:sldId id="380" r:id="rId74"/>
    <p:sldId id="372" r:id="rId75"/>
    <p:sldId id="371" r:id="rId76"/>
    <p:sldId id="370" r:id="rId77"/>
    <p:sldId id="369" r:id="rId78"/>
    <p:sldId id="368" r:id="rId79"/>
    <p:sldId id="381" r:id="rId80"/>
    <p:sldId id="382" r:id="rId81"/>
    <p:sldId id="384" r:id="rId82"/>
    <p:sldId id="385" r:id="rId83"/>
    <p:sldId id="415" r:id="rId84"/>
    <p:sldId id="416" r:id="rId85"/>
    <p:sldId id="417" r:id="rId86"/>
    <p:sldId id="418" r:id="rId87"/>
    <p:sldId id="349" r:id="rId88"/>
    <p:sldId id="350" r:id="rId89"/>
    <p:sldId id="351" r:id="rId90"/>
    <p:sldId id="352" r:id="rId91"/>
    <p:sldId id="353" r:id="rId92"/>
    <p:sldId id="342" r:id="rId93"/>
    <p:sldId id="343" r:id="rId94"/>
    <p:sldId id="346" r:id="rId95"/>
    <p:sldId id="347" r:id="rId96"/>
    <p:sldId id="348" r:id="rId97"/>
    <p:sldId id="277" r:id="rId98"/>
    <p:sldId id="267" r:id="rId99"/>
    <p:sldId id="344" r:id="rId100"/>
    <p:sldId id="268" r:id="rId101"/>
    <p:sldId id="340" r:id="rId102"/>
  </p:sldIdLst>
  <p:sldSz cx="12192000" cy="6858000"/>
  <p:notesSz cx="6858000" cy="9144000"/>
  <p:defaultTextStyle>
    <a:defPPr>
      <a:defRPr lang="en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3"/>
  </p:normalViewPr>
  <p:slideViewPr>
    <p:cSldViewPr snapToGrid="0" snapToObjects="1">
      <p:cViewPr>
        <p:scale>
          <a:sx n="75" d="100"/>
          <a:sy n="75" d="100"/>
        </p:scale>
        <p:origin x="142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F1712-B138-E140-8183-C416A948FAF8}" type="datetimeFigureOut">
              <a:rPr lang="en-TR" smtClean="0"/>
              <a:t>4.04.2021</a:t>
            </a:fld>
            <a:endParaRPr lang="en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C080D-28B2-4447-AFC7-1071E5251326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527491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2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00840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11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077418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12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744396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13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469042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14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260744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15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92412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16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9112389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17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246853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18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07481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19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337498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6C6B6DF8-F561-1F42-A1BD-24C7BB55510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B4A648-AEC8-BD4B-9337-A6C7C131B852}" type="slidenum">
              <a:rPr lang="en-US" altLang="tr-TR"/>
              <a:pPr/>
              <a:t>20</a:t>
            </a:fld>
            <a:endParaRPr lang="en-US" altLang="tr-TR"/>
          </a:p>
        </p:txBody>
      </p:sp>
      <p:sp>
        <p:nvSpPr>
          <p:cNvPr id="109569" name="Text Box 1">
            <a:extLst>
              <a:ext uri="{FF2B5EF4-FFF2-40B4-BE49-F238E27FC236}">
                <a16:creationId xmlns:a16="http://schemas.microsoft.com/office/drawing/2014/main" id="{FBAE1CCF-47A3-DC41-9377-C5956A39E94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Text Box 2">
            <a:extLst>
              <a:ext uri="{FF2B5EF4-FFF2-40B4-BE49-F238E27FC236}">
                <a16:creationId xmlns:a16="http://schemas.microsoft.com/office/drawing/2014/main" id="{CBB05F10-7DDD-B449-A0ED-5C0B81F8B09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73403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3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3592559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21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89795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22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995832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23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95896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24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656174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25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937535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26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577603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27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229678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28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4342062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29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3615042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19F171E-BC6B-B44B-99C9-B933868782C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4324F6-7CF4-7544-AEB8-C97D8B1F765D}" type="slidenum">
              <a:rPr lang="en-US" altLang="tr-TR"/>
              <a:pPr/>
              <a:t>30</a:t>
            </a:fld>
            <a:endParaRPr lang="en-US" altLang="tr-TR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793A760-C18E-CE4E-B582-7403287C79C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A7A3F992-4CD3-8D44-83F5-ED44EBFC4A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64743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4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2606762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26EB3BB-B268-9140-8A4E-8E75FA76A52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0033DE-1293-8C47-84A9-72BCEB8405DB}" type="slidenum">
              <a:rPr lang="en-US" altLang="tr-TR"/>
              <a:pPr/>
              <a:t>61</a:t>
            </a:fld>
            <a:endParaRPr lang="en-US" altLang="tr-TR"/>
          </a:p>
        </p:txBody>
      </p:sp>
      <p:sp>
        <p:nvSpPr>
          <p:cNvPr id="91137" name="Text Box 1">
            <a:extLst>
              <a:ext uri="{FF2B5EF4-FFF2-40B4-BE49-F238E27FC236}">
                <a16:creationId xmlns:a16="http://schemas.microsoft.com/office/drawing/2014/main" id="{7AA6D97A-359B-FF41-8AC2-23ACDEADBA0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25425" y="801688"/>
            <a:ext cx="7086600" cy="3986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Text Box 2">
            <a:extLst>
              <a:ext uri="{FF2B5EF4-FFF2-40B4-BE49-F238E27FC236}">
                <a16:creationId xmlns:a16="http://schemas.microsoft.com/office/drawing/2014/main" id="{E9B78E87-6712-8F45-B453-D2055107043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2615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0668282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69C62C3-119E-AA4E-8D7C-C61F9232348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2774F0-42C3-F848-B6FE-38B282FAC094}" type="slidenum">
              <a:rPr lang="en-US" altLang="tr-TR"/>
              <a:pPr/>
              <a:t>87</a:t>
            </a:fld>
            <a:endParaRPr lang="en-US" altLang="tr-TR"/>
          </a:p>
        </p:txBody>
      </p:sp>
      <p:sp>
        <p:nvSpPr>
          <p:cNvPr id="87041" name="Text Box 1">
            <a:extLst>
              <a:ext uri="{FF2B5EF4-FFF2-40B4-BE49-F238E27FC236}">
                <a16:creationId xmlns:a16="http://schemas.microsoft.com/office/drawing/2014/main" id="{9AF9C078-D676-9545-9035-41C41E105554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25425" y="801688"/>
            <a:ext cx="7086600" cy="3986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Text Box 2">
            <a:extLst>
              <a:ext uri="{FF2B5EF4-FFF2-40B4-BE49-F238E27FC236}">
                <a16:creationId xmlns:a16="http://schemas.microsoft.com/office/drawing/2014/main" id="{5DBCF128-E5BA-7B4D-BEC4-BBCEB8AE755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2615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4395466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5E62E57E-41FA-DB49-813F-B861844BE46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7C04023-BF79-2D41-A031-27F86002A682}" type="slidenum">
              <a:rPr lang="en-US" altLang="tr-TR"/>
              <a:pPr/>
              <a:t>88</a:t>
            </a:fld>
            <a:endParaRPr lang="en-US" altLang="tr-TR"/>
          </a:p>
        </p:txBody>
      </p:sp>
      <p:sp>
        <p:nvSpPr>
          <p:cNvPr id="88065" name="Text Box 1">
            <a:extLst>
              <a:ext uri="{FF2B5EF4-FFF2-40B4-BE49-F238E27FC236}">
                <a16:creationId xmlns:a16="http://schemas.microsoft.com/office/drawing/2014/main" id="{D6FF63BE-F99F-AE48-A9B1-74897F9EEC6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25425" y="801688"/>
            <a:ext cx="7086600" cy="3986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Text Box 2">
            <a:extLst>
              <a:ext uri="{FF2B5EF4-FFF2-40B4-BE49-F238E27FC236}">
                <a16:creationId xmlns:a16="http://schemas.microsoft.com/office/drawing/2014/main" id="{440A244B-669E-3D45-A94C-7E3C2FF22D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2615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419232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051FADB2-21AA-BB49-B77E-C0077D3DA3B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16AD851-5A6B-E649-B68A-EF157B02FE3A}" type="slidenum">
              <a:rPr lang="en-US" altLang="tr-TR"/>
              <a:pPr/>
              <a:t>89</a:t>
            </a:fld>
            <a:endParaRPr lang="en-US" altLang="tr-TR"/>
          </a:p>
        </p:txBody>
      </p:sp>
      <p:sp>
        <p:nvSpPr>
          <p:cNvPr id="89089" name="Text Box 1">
            <a:extLst>
              <a:ext uri="{FF2B5EF4-FFF2-40B4-BE49-F238E27FC236}">
                <a16:creationId xmlns:a16="http://schemas.microsoft.com/office/drawing/2014/main" id="{16E31BFC-5155-2C47-B050-2F73CCCC75A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25425" y="801688"/>
            <a:ext cx="7086600" cy="3986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Text Box 2">
            <a:extLst>
              <a:ext uri="{FF2B5EF4-FFF2-40B4-BE49-F238E27FC236}">
                <a16:creationId xmlns:a16="http://schemas.microsoft.com/office/drawing/2014/main" id="{2A1B6A88-FC71-6B4A-9C30-00843A08B3C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2615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4503591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499469EB-B103-7A42-A7A9-2F5BF992BA6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FF67B3A-1513-184B-935A-B48578FAE99F}" type="slidenum">
              <a:rPr lang="en-US" altLang="tr-TR"/>
              <a:pPr/>
              <a:t>90</a:t>
            </a:fld>
            <a:endParaRPr lang="en-US" altLang="tr-TR"/>
          </a:p>
        </p:txBody>
      </p:sp>
      <p:sp>
        <p:nvSpPr>
          <p:cNvPr id="90113" name="Text Box 1">
            <a:extLst>
              <a:ext uri="{FF2B5EF4-FFF2-40B4-BE49-F238E27FC236}">
                <a16:creationId xmlns:a16="http://schemas.microsoft.com/office/drawing/2014/main" id="{98F73989-8254-C94F-93FF-0F3EAC366261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25425" y="801688"/>
            <a:ext cx="7086600" cy="3986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Text Box 2">
            <a:extLst>
              <a:ext uri="{FF2B5EF4-FFF2-40B4-BE49-F238E27FC236}">
                <a16:creationId xmlns:a16="http://schemas.microsoft.com/office/drawing/2014/main" id="{DC270C3A-0386-0848-A485-241EB265A64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2615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9712468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126EB3BB-B268-9140-8A4E-8E75FA76A52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0033DE-1293-8C47-84A9-72BCEB8405DB}" type="slidenum">
              <a:rPr lang="en-US" altLang="tr-TR"/>
              <a:pPr/>
              <a:t>91</a:t>
            </a:fld>
            <a:endParaRPr lang="en-US" altLang="tr-TR"/>
          </a:p>
        </p:txBody>
      </p:sp>
      <p:sp>
        <p:nvSpPr>
          <p:cNvPr id="91137" name="Text Box 1">
            <a:extLst>
              <a:ext uri="{FF2B5EF4-FFF2-40B4-BE49-F238E27FC236}">
                <a16:creationId xmlns:a16="http://schemas.microsoft.com/office/drawing/2014/main" id="{7AA6D97A-359B-FF41-8AC2-23ACDEADBA0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25425" y="801688"/>
            <a:ext cx="7086600" cy="39862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Text Box 2">
            <a:extLst>
              <a:ext uri="{FF2B5EF4-FFF2-40B4-BE49-F238E27FC236}">
                <a16:creationId xmlns:a16="http://schemas.microsoft.com/office/drawing/2014/main" id="{E9B78E87-6712-8F45-B453-D2055107043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26150" cy="47894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6677896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4">
            <a:extLst>
              <a:ext uri="{FF2B5EF4-FFF2-40B4-BE49-F238E27FC236}">
                <a16:creationId xmlns:a16="http://schemas.microsoft.com/office/drawing/2014/main" id="{20A58DB4-B432-3A42-8E8E-B5AC76BE874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44886F-E654-8C44-AA34-103C40C446DC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94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55299" name="Text Box 1">
            <a:extLst>
              <a:ext uri="{FF2B5EF4-FFF2-40B4-BE49-F238E27FC236}">
                <a16:creationId xmlns:a16="http://schemas.microsoft.com/office/drawing/2014/main" id="{F95D950C-60A3-014C-91CF-FDC91CA45E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3838" y="801688"/>
            <a:ext cx="7096125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300" name="Text Box 2">
            <a:extLst>
              <a:ext uri="{FF2B5EF4-FFF2-40B4-BE49-F238E27FC236}">
                <a16:creationId xmlns:a16="http://schemas.microsoft.com/office/drawing/2014/main" id="{0D294D06-F842-8045-B697-702878561F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91116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4">
            <a:extLst>
              <a:ext uri="{FF2B5EF4-FFF2-40B4-BE49-F238E27FC236}">
                <a16:creationId xmlns:a16="http://schemas.microsoft.com/office/drawing/2014/main" id="{3A144956-0731-EC4D-B674-58906E8125D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4C0F7D2-CBB5-7842-B2B1-C3074BE742B0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95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65539" name="Text Box 1">
            <a:extLst>
              <a:ext uri="{FF2B5EF4-FFF2-40B4-BE49-F238E27FC236}">
                <a16:creationId xmlns:a16="http://schemas.microsoft.com/office/drawing/2014/main" id="{2EDD1DB1-1FCD-6141-9C37-2899CA867F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01688"/>
            <a:ext cx="7123112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40" name="Text Box 2">
            <a:extLst>
              <a:ext uri="{FF2B5EF4-FFF2-40B4-BE49-F238E27FC236}">
                <a16:creationId xmlns:a16="http://schemas.microsoft.com/office/drawing/2014/main" id="{E08FB720-7245-7E4D-829E-432FE86BC6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6425462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4">
            <a:extLst>
              <a:ext uri="{FF2B5EF4-FFF2-40B4-BE49-F238E27FC236}">
                <a16:creationId xmlns:a16="http://schemas.microsoft.com/office/drawing/2014/main" id="{7DA3EE33-A3C6-044F-BCD7-B9422BE10EF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034B21-CFF0-584C-99E8-6DBCF4C1B954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96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67587" name="Text Box 1">
            <a:extLst>
              <a:ext uri="{FF2B5EF4-FFF2-40B4-BE49-F238E27FC236}">
                <a16:creationId xmlns:a16="http://schemas.microsoft.com/office/drawing/2014/main" id="{1C33E5A0-0328-A043-A85E-BBC3137324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01688"/>
            <a:ext cx="7123112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8" name="Text Box 2">
            <a:extLst>
              <a:ext uri="{FF2B5EF4-FFF2-40B4-BE49-F238E27FC236}">
                <a16:creationId xmlns:a16="http://schemas.microsoft.com/office/drawing/2014/main" id="{EF1E1303-2482-3D49-BB41-109791C6F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481922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4">
            <a:extLst>
              <a:ext uri="{FF2B5EF4-FFF2-40B4-BE49-F238E27FC236}">
                <a16:creationId xmlns:a16="http://schemas.microsoft.com/office/drawing/2014/main" id="{8FA48D58-7A8F-1D4C-A0A3-FA21B593BF5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CF8568D-0B3F-5B46-B9FB-159CDA91B64A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97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88067" name="Text Box 1">
            <a:extLst>
              <a:ext uri="{FF2B5EF4-FFF2-40B4-BE49-F238E27FC236}">
                <a16:creationId xmlns:a16="http://schemas.microsoft.com/office/drawing/2014/main" id="{27D1066D-5D87-5545-A739-4BD5096FFE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01688"/>
            <a:ext cx="7123112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8" name="Text Box 2">
            <a:extLst>
              <a:ext uri="{FF2B5EF4-FFF2-40B4-BE49-F238E27FC236}">
                <a16:creationId xmlns:a16="http://schemas.microsoft.com/office/drawing/2014/main" id="{C10ABB3E-28A1-A147-9D76-024CF775C7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049877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5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78778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4">
            <a:extLst>
              <a:ext uri="{FF2B5EF4-FFF2-40B4-BE49-F238E27FC236}">
                <a16:creationId xmlns:a16="http://schemas.microsoft.com/office/drawing/2014/main" id="{AA3B47B2-F283-1A42-94DB-D41929F30CC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49D6B06-3B43-E549-8A27-D1F2476E658E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98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69635" name="Text Box 1">
            <a:extLst>
              <a:ext uri="{FF2B5EF4-FFF2-40B4-BE49-F238E27FC236}">
                <a16:creationId xmlns:a16="http://schemas.microsoft.com/office/drawing/2014/main" id="{401FCA15-9BDB-E84E-B16B-758061D6FF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01688"/>
            <a:ext cx="7123112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6" name="Text Box 2">
            <a:extLst>
              <a:ext uri="{FF2B5EF4-FFF2-40B4-BE49-F238E27FC236}">
                <a16:creationId xmlns:a16="http://schemas.microsoft.com/office/drawing/2014/main" id="{B42E240D-B28A-1F4B-BB0F-A15F8514B8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785555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4">
            <a:extLst>
              <a:ext uri="{FF2B5EF4-FFF2-40B4-BE49-F238E27FC236}">
                <a16:creationId xmlns:a16="http://schemas.microsoft.com/office/drawing/2014/main" id="{20A58DB4-B432-3A42-8E8E-B5AC76BE874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44886F-E654-8C44-AA34-103C40C446DC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99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55299" name="Text Box 1">
            <a:extLst>
              <a:ext uri="{FF2B5EF4-FFF2-40B4-BE49-F238E27FC236}">
                <a16:creationId xmlns:a16="http://schemas.microsoft.com/office/drawing/2014/main" id="{F95D950C-60A3-014C-91CF-FDC91CA45E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23838" y="801688"/>
            <a:ext cx="7096125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300" name="Text Box 2">
            <a:extLst>
              <a:ext uri="{FF2B5EF4-FFF2-40B4-BE49-F238E27FC236}">
                <a16:creationId xmlns:a16="http://schemas.microsoft.com/office/drawing/2014/main" id="{0D294D06-F842-8045-B697-702878561F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778922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4">
            <a:extLst>
              <a:ext uri="{FF2B5EF4-FFF2-40B4-BE49-F238E27FC236}">
                <a16:creationId xmlns:a16="http://schemas.microsoft.com/office/drawing/2014/main" id="{B38A80AC-1206-4F4E-8FAF-B207D1E2F9F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865B835-C5D3-6146-A4E3-E5133D4B5879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100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71683" name="Text Box 1">
            <a:extLst>
              <a:ext uri="{FF2B5EF4-FFF2-40B4-BE49-F238E27FC236}">
                <a16:creationId xmlns:a16="http://schemas.microsoft.com/office/drawing/2014/main" id="{19C82C60-24D8-4E4E-B798-4697574452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01688"/>
            <a:ext cx="7123112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4" name="Text Box 2">
            <a:extLst>
              <a:ext uri="{FF2B5EF4-FFF2-40B4-BE49-F238E27FC236}">
                <a16:creationId xmlns:a16="http://schemas.microsoft.com/office/drawing/2014/main" id="{15E600A8-465E-E648-9FC3-7C08CD70F0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901352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4">
            <a:extLst>
              <a:ext uri="{FF2B5EF4-FFF2-40B4-BE49-F238E27FC236}">
                <a16:creationId xmlns:a16="http://schemas.microsoft.com/office/drawing/2014/main" id="{32642ADF-B3FE-C841-8845-88AA88E7C3F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7458B4D-6DB8-AB43-AF75-35A264F44A35}" type="slidenum">
              <a:rPr lang="en-US" altLang="tr-TR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101</a:t>
            </a:fld>
            <a:endParaRPr lang="en-US" altLang="tr-TR">
              <a:latin typeface="Calibri" panose="020F0502020204030204" pitchFamily="34" charset="0"/>
            </a:endParaRPr>
          </a:p>
        </p:txBody>
      </p:sp>
      <p:sp>
        <p:nvSpPr>
          <p:cNvPr id="73731" name="Text Box 1">
            <a:extLst>
              <a:ext uri="{FF2B5EF4-FFF2-40B4-BE49-F238E27FC236}">
                <a16:creationId xmlns:a16="http://schemas.microsoft.com/office/drawing/2014/main" id="{9BC9B46D-518A-6E47-A06A-9C0CF8FDAA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01688"/>
            <a:ext cx="7123112" cy="40068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2" name="Text Box 2">
            <a:extLst>
              <a:ext uri="{FF2B5EF4-FFF2-40B4-BE49-F238E27FC236}">
                <a16:creationId xmlns:a16="http://schemas.microsoft.com/office/drawing/2014/main" id="{6EE2FD94-099A-7D41-A72E-6E9231D68A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6825"/>
            <a:ext cx="6032500" cy="4795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705761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6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01321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7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52743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8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322406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9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491219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E8882DD2-D236-6848-ACE5-7C6D46F90C4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C32687-0301-374C-B322-3F2717EB38FC}" type="slidenum">
              <a:rPr lang="en-US" altLang="tr-TR"/>
              <a:pPr/>
              <a:t>10</a:t>
            </a:fld>
            <a:endParaRPr lang="en-US" altLang="tr-TR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CC7793D4-720B-E648-AB26-578659B5B6D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01688"/>
            <a:ext cx="7123112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0714150E-A941-D64D-9C57-72944B147BD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6825"/>
            <a:ext cx="6032500" cy="47958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1571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3A448-E1A1-5444-9766-C4D610864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08B95E-3571-4049-AF1E-CD8654C02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DC106-2215-B64C-B0C9-5D5D579E1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B9BA1-6792-DF4E-B0BE-F31996B69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F5C5A-FF94-6645-9C5E-ED316E097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816089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5BE57-3733-6B49-B236-60E71B75E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BAF43B-96A7-F041-BEAD-1D357D879B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7A3BA-66C5-AE4D-86A2-A76CA15CE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34A3C6-7B51-0B45-9B65-360C104BA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35DB0-B0E4-CC4A-8EFE-D3B6FC79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464312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51CFAC-62AD-DE4C-8B14-4E56356C5F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5022C6-D1A1-EA4A-9676-591A48494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2236C-DEEC-364A-98C6-D272CCDCD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8DCA2-EDDD-694F-BF23-6E594E398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30D32-182B-024D-8B3D-97063A415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819851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E970B-CA68-134B-9AE4-C95200A0E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61DA-6C04-764F-840E-D5207A25F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C539C-FB99-6043-97D7-0D45F6C9A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25C1C-4CBB-1B4B-8DA2-E7ED082DD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C40D3-A2BC-714F-AF01-E3287034A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684843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CB7A3-EDC4-AA47-99F3-B1771D21E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8DA5BB-0665-1743-A144-D248455F2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1CF84-7B99-2C4B-AB20-9D10054DF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4DF2C-82FC-8B41-A804-BE121DA23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79AFA-72A7-4345-AA39-621F62F43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525009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DBC53-1387-8342-AC1D-6F9F0F0A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F52C6-6661-334A-A345-2B029BB27E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0E62F1-3277-A74B-A996-ABEC5996CF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EECED-08C8-C14A-89E0-DFAAD4269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A04B0A-FD7B-ED42-844D-3EFB9339C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547B56-68D1-4C47-ACC0-683C4912F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714286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058C1-1D65-6643-94EC-C1A1964F0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2D172-71E6-DF46-9686-08D6B2BFF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111F92-990B-5E49-AB3C-2F08ECB01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C542AA-CC77-CB42-B654-20EC5E6C2F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48E378-B175-774F-939F-7B67565AF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F895ED-2442-9747-BF8B-7DFF80F4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8FE9AC-4378-4240-9090-2F6A4CF00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387F14-6395-0544-9A77-94D40CA71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62961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B4E3B-AC07-B64D-98B1-5C385ABB8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CC91DC-4D33-6746-A4F7-FA74378BC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FBC9D1-439B-6F46-9745-2EBE54E36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F30582-A136-1947-A70C-87BB45EE4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27278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BF8810-A370-8F4A-B7C1-727E7AB7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A5CB7B-5972-BA4F-A7CD-28D214299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EFFC1-3CB9-1D42-B9AB-BA40EAB44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9762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FF82A-5936-EF40-96D6-13158DCCA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AC855-8647-314B-AE6A-DCE4CCEDCB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A81CE7-45BC-C441-8E59-9700F4EE37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6EC3E6-7C2B-8449-A0D3-EDA6AE619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E5666-4E5A-4B4C-ADD1-C07123DAF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E7B2B8-B0D8-4248-9A46-DF7E30B85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314693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2C538-D0AA-1244-9864-A5ADF5B8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C83C6B-A36E-5548-9278-E97D8166F5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477B9-E90D-3244-BA9B-157609BDCC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2CB401-1C95-7E4F-9C7C-FE1C41808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0442F6-B43D-B643-9724-CD8245150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BAE61-8017-B944-A98B-C2BE106B4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799176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99E6E4-F05C-EC44-8872-BD7959053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083A85-EEC1-E146-B774-3028B1C84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2D5092-8E42-604E-BD4F-8B204F567B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81B09-D338-5A45-AF4B-B113A1CA7C5A}" type="datetimeFigureOut">
              <a:rPr lang="en-TR" smtClean="0"/>
              <a:t>3.04.2021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F9401-0F1D-EC4A-8969-6B4533B0A2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0AC46-B9B7-F24D-9203-99C38C4BDF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3C189-D3D4-EB41-AE50-076644DDEC4A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50752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sanerturk.com/" TargetMode="External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hyperlink" Target="https://tr.linkedin.com/in/ersanerturk" TargetMode="External"/><Relationship Id="rId4" Type="http://schemas.openxmlformats.org/officeDocument/2006/relationships/hyperlink" Target="http://www.knawat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://madb.europa.eu/madb/euTariffs.htm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hyperlink" Target="http://www.dutycalculator.com/" TargetMode="Externa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9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9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9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9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9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2D4CB5D-6F26-1E4B-8FA1-163582E0D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3AAE607-4284-DA47-A555-A7B5C59C442B}"/>
              </a:ext>
            </a:extLst>
          </p:cNvPr>
          <p:cNvSpPr/>
          <p:nvPr/>
        </p:nvSpPr>
        <p:spPr>
          <a:xfrm>
            <a:off x="7724576" y="1042679"/>
            <a:ext cx="3758502" cy="375850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500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1B9F84-1313-204D-A88C-11AC7D384631}"/>
              </a:ext>
            </a:extLst>
          </p:cNvPr>
          <p:cNvSpPr txBox="1"/>
          <p:nvPr/>
        </p:nvSpPr>
        <p:spPr>
          <a:xfrm>
            <a:off x="1081836" y="1106926"/>
            <a:ext cx="59338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chemeClr val="bg1"/>
                </a:solidFill>
                <a:latin typeface="Helvetica" pitchFamily="2" charset="0"/>
              </a:rPr>
              <a:t>ERSAN ERTÜRK</a:t>
            </a:r>
          </a:p>
          <a:p>
            <a:endParaRPr lang="tr-TR" sz="2000" dirty="0">
              <a:solidFill>
                <a:schemeClr val="bg1"/>
              </a:solidFill>
              <a:latin typeface="Helvetica" pitchFamily="2" charset="0"/>
            </a:endParaRPr>
          </a:p>
          <a:p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ersan@ersanerturk.com</a:t>
            </a:r>
            <a:endParaRPr lang="tr-TR" sz="2800" dirty="0">
              <a:solidFill>
                <a:schemeClr val="bg1"/>
              </a:solidFill>
              <a:latin typeface="Helvetica" pitchFamily="2" charset="0"/>
            </a:endParaRPr>
          </a:p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www.ersanerturk.com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</a:t>
            </a:r>
            <a:br>
              <a:rPr lang="tr-TR" sz="2800" dirty="0">
                <a:solidFill>
                  <a:schemeClr val="bg1"/>
                </a:solidFill>
                <a:latin typeface="Helvetica" pitchFamily="2" charset="0"/>
              </a:rPr>
            </a:br>
            <a:endParaRPr lang="tr-TR" sz="2800" dirty="0">
              <a:solidFill>
                <a:schemeClr val="bg1"/>
              </a:solidFill>
              <a:latin typeface="Helvetica" pitchFamily="2" charset="0"/>
            </a:endParaRPr>
          </a:p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www.knawat.com</a:t>
            </a:r>
            <a:endParaRPr lang="tr-TR" sz="2800" dirty="0">
              <a:solidFill>
                <a:schemeClr val="bg1"/>
              </a:solidFill>
              <a:latin typeface="Helvetica" pitchFamily="2" charset="0"/>
            </a:endParaRPr>
          </a:p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  <a:sym typeface="Wingdings" pitchFamily="2" charset="2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//tr.linkedin.com/in/ersanerturk</a:t>
            </a:r>
            <a:endParaRPr lang="tr-TR" sz="2800" dirty="0">
              <a:solidFill>
                <a:schemeClr val="bg1"/>
              </a:solidFill>
              <a:latin typeface="Helvetica" pitchFamily="2" charset="0"/>
              <a:sym typeface="Wingdings" pitchFamily="2" charset="2"/>
            </a:endParaRPr>
          </a:p>
          <a:p>
            <a:endParaRPr lang="tr-TR" sz="2000" dirty="0">
              <a:solidFill>
                <a:schemeClr val="bg1"/>
              </a:solidFill>
              <a:latin typeface="Helvetica" pitchFamily="2" charset="0"/>
              <a:sym typeface="Wingdings" pitchFamily="2" charset="2"/>
            </a:endParaRPr>
          </a:p>
          <a:p>
            <a:r>
              <a:rPr lang="tr-TR" sz="2800" dirty="0" err="1">
                <a:solidFill>
                  <a:schemeClr val="bg1"/>
                </a:solidFill>
                <a:latin typeface="Helvetica" pitchFamily="2" charset="0"/>
                <a:sym typeface="Wingdings" pitchFamily="2" charset="2"/>
              </a:rPr>
              <a:t>Gsm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  <a:sym typeface="Wingdings" pitchFamily="2" charset="2"/>
              </a:rPr>
              <a:t>: 0532 543 62 84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2D618C-3C38-BA4C-97B3-DA91B7A347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8823" y="1106926"/>
            <a:ext cx="3661541" cy="366154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C9C7D64-A5D5-CE49-BED2-761C974999A0}"/>
              </a:ext>
            </a:extLst>
          </p:cNvPr>
          <p:cNvSpPr txBox="1"/>
          <p:nvPr/>
        </p:nvSpPr>
        <p:spPr>
          <a:xfrm>
            <a:off x="-4713891" y="3326525"/>
            <a:ext cx="18473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sz="1500"/>
          </a:p>
        </p:txBody>
      </p:sp>
    </p:spTree>
    <p:extLst>
      <p:ext uri="{BB962C8B-B14F-4D97-AF65-F5344CB8AC3E}">
        <p14:creationId xmlns:p14="http://schemas.microsoft.com/office/powerpoint/2010/main" val="3053728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SEBEPLERİNE GÖRE </a:t>
            </a:r>
          </a:p>
          <a:p>
            <a:pPr>
              <a:buClrTx/>
              <a:buFontTx/>
              <a:buNone/>
            </a:pPr>
            <a:r>
              <a:rPr lang="en-US" altLang="tr-TR" sz="2667" b="1" dirty="0"/>
              <a:t>AMAZON PRIME KULLANIM ORANLARI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94946C-550F-3A4F-B56D-8712E6891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1394515"/>
            <a:ext cx="7353277" cy="54634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DC2CCD-59DB-BE4D-959F-E6D2708007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764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>
            <a:extLst>
              <a:ext uri="{FF2B5EF4-FFF2-40B4-BE49-F238E27FC236}">
                <a16:creationId xmlns:a16="http://schemas.microsoft.com/office/drawing/2014/main" id="{8F9E2565-A9EA-6747-B00A-3488E2E66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28" y="1328208"/>
            <a:ext cx="9621573" cy="3276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609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3667" b="1" u="sng" dirty="0">
                <a:latin typeface="Arial" panose="020B0604020202020204" pitchFamily="34" charset="0"/>
              </a:rPr>
              <a:t>CROSS-BORDER SATIŞ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3667" b="1" u="sng" dirty="0">
                <a:latin typeface="Arial" panose="020B0604020202020204" pitchFamily="34" charset="0"/>
              </a:rPr>
              <a:t>İÇİN TEMEL GEREKSİNİMLER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1833" dirty="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 dirty="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latin typeface="Arial" panose="020B0604020202020204" pitchFamily="34" charset="0"/>
              </a:rPr>
              <a:t>- </a:t>
            </a:r>
            <a:r>
              <a:rPr lang="en-US" altLang="tr-TR" sz="2000" dirty="0" err="1">
                <a:latin typeface="Arial" panose="020B0604020202020204" pitchFamily="34" charset="0"/>
              </a:rPr>
              <a:t>Çoklu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Dil</a:t>
            </a:r>
            <a:r>
              <a:rPr lang="en-US" altLang="tr-TR" sz="2000" dirty="0">
                <a:latin typeface="Arial" panose="020B0604020202020204" pitchFamily="34" charset="0"/>
              </a:rPr>
              <a:t> &amp; </a:t>
            </a:r>
            <a:r>
              <a:rPr lang="en-US" altLang="tr-TR" sz="2000" dirty="0" err="1">
                <a:latin typeface="Arial" panose="020B0604020202020204" pitchFamily="34" charset="0"/>
              </a:rPr>
              <a:t>Döviz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Desteği</a:t>
            </a:r>
            <a:r>
              <a:rPr lang="en-US" altLang="tr-TR" sz="2000" dirty="0">
                <a:latin typeface="Arial" panose="020B0604020202020204" pitchFamily="34" charset="0"/>
              </a:rPr>
              <a:t> (multi-language &amp; currency)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latin typeface="Arial" panose="020B0604020202020204" pitchFamily="34" charset="0"/>
              </a:rPr>
              <a:t>- Auto Language-Currency Switcher (</a:t>
            </a:r>
            <a:r>
              <a:rPr lang="en-US" altLang="tr-TR" sz="2000" dirty="0" err="1">
                <a:latin typeface="Arial" panose="020B0604020202020204" pitchFamily="34" charset="0"/>
              </a:rPr>
              <a:t>maxmind</a:t>
            </a:r>
            <a:r>
              <a:rPr lang="en-US" altLang="tr-TR" sz="2000" dirty="0">
                <a:latin typeface="Arial" panose="020B0604020202020204" pitchFamily="34" charset="0"/>
              </a:rPr>
              <a:t> IP </a:t>
            </a:r>
            <a:r>
              <a:rPr lang="en-US" altLang="tr-TR" sz="2000" dirty="0" err="1">
                <a:latin typeface="Arial" panose="020B0604020202020204" pitchFamily="34" charset="0"/>
              </a:rPr>
              <a:t>veritabanları</a:t>
            </a:r>
            <a:r>
              <a:rPr lang="en-US" altLang="tr-TR" sz="2000" dirty="0">
                <a:latin typeface="Arial" panose="020B0604020202020204" pitchFamily="34" charset="0"/>
              </a:rPr>
              <a:t>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latin typeface="Arial" panose="020B0604020202020204" pitchFamily="34" charset="0"/>
              </a:rPr>
              <a:t>- </a:t>
            </a:r>
            <a:r>
              <a:rPr lang="en-US" altLang="tr-TR" sz="2000" dirty="0" err="1">
                <a:latin typeface="Arial" panose="020B0604020202020204" pitchFamily="34" charset="0"/>
              </a:rPr>
              <a:t>Döviz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Hesapları</a:t>
            </a:r>
            <a:endParaRPr lang="en-US" altLang="tr-TR" sz="2000" dirty="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latin typeface="Arial" panose="020B0604020202020204" pitchFamily="34" charset="0"/>
              </a:rPr>
              <a:t>- Multi Language </a:t>
            </a:r>
            <a:r>
              <a:rPr lang="en-US" altLang="tr-TR" sz="2000" dirty="0" err="1">
                <a:latin typeface="Arial" panose="020B0604020202020204" pitchFamily="34" charset="0"/>
              </a:rPr>
              <a:t>Sözleşmeler</a:t>
            </a:r>
            <a:endParaRPr lang="en-US" altLang="tr-TR" sz="2000" dirty="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latin typeface="Arial" panose="020B0604020202020204" pitchFamily="34" charset="0"/>
              </a:rPr>
              <a:t>- </a:t>
            </a:r>
            <a:r>
              <a:rPr lang="en-US" altLang="tr-TR" sz="2000" dirty="0" err="1">
                <a:latin typeface="Arial" panose="020B0604020202020204" pitchFamily="34" charset="0"/>
              </a:rPr>
              <a:t>Lokalleşme</a:t>
            </a:r>
            <a:r>
              <a:rPr lang="en-US" altLang="tr-TR" sz="2000" dirty="0">
                <a:latin typeface="Arial" panose="020B0604020202020204" pitchFamily="34" charset="0"/>
              </a:rPr>
              <a:t> (</a:t>
            </a:r>
            <a:r>
              <a:rPr lang="en-US" altLang="tr-TR" sz="2000" dirty="0" err="1">
                <a:latin typeface="Arial" panose="020B0604020202020204" pitchFamily="34" charset="0"/>
              </a:rPr>
              <a:t>şirket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kurulumları</a:t>
            </a:r>
            <a:r>
              <a:rPr lang="en-US" altLang="tr-TR" sz="2000" dirty="0">
                <a:latin typeface="Arial" panose="020B0604020202020204" pitchFamily="34" charset="0"/>
              </a:rPr>
              <a:t>, </a:t>
            </a:r>
            <a:r>
              <a:rPr lang="en-US" altLang="tr-TR" sz="2000" dirty="0" err="1">
                <a:latin typeface="Arial" panose="020B0604020202020204" pitchFamily="34" charset="0"/>
              </a:rPr>
              <a:t>leapin.eu</a:t>
            </a:r>
            <a:r>
              <a:rPr lang="en-US" altLang="tr-TR" sz="2000" dirty="0">
                <a:latin typeface="Arial" panose="020B0604020202020204" pitchFamily="34" charset="0"/>
              </a:rPr>
              <a:t> - </a:t>
            </a:r>
            <a:r>
              <a:rPr lang="en-US" altLang="tr-TR" sz="2000" dirty="0" err="1">
                <a:latin typeface="Arial" panose="020B0604020202020204" pitchFamily="34" charset="0"/>
              </a:rPr>
              <a:t>sanal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banka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hesapları</a:t>
            </a:r>
            <a:r>
              <a:rPr lang="en-US" altLang="tr-TR" sz="2000" dirty="0">
                <a:latin typeface="Arial" panose="020B0604020202020204" pitchFamily="34" charset="0"/>
              </a:rPr>
              <a:t>, </a:t>
            </a:r>
            <a:r>
              <a:rPr lang="en-US" altLang="tr-TR" sz="2000" dirty="0" err="1">
                <a:latin typeface="Arial" panose="020B0604020202020204" pitchFamily="34" charset="0"/>
              </a:rPr>
              <a:t>payoneer</a:t>
            </a:r>
            <a:r>
              <a:rPr lang="en-US" altLang="tr-TR" sz="2000" dirty="0">
                <a:latin typeface="Arial" panose="020B0604020202020204" pitchFamily="34" charset="0"/>
              </a:rPr>
              <a:t> - amazon </a:t>
            </a:r>
            <a:r>
              <a:rPr lang="en-US" altLang="tr-TR" sz="2000" dirty="0" err="1">
                <a:latin typeface="Arial" panose="020B0604020202020204" pitchFamily="34" charset="0"/>
              </a:rPr>
              <a:t>seo</a:t>
            </a:r>
            <a:r>
              <a:rPr lang="en-US" altLang="tr-TR" sz="2000" dirty="0">
                <a:latin typeface="Arial" panose="020B0604020202020204" pitchFamily="34" charset="0"/>
              </a:rPr>
              <a:t>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latin typeface="Arial" panose="020B0604020202020204" pitchFamily="34" charset="0"/>
              </a:rPr>
              <a:t>- </a:t>
            </a:r>
            <a:r>
              <a:rPr lang="en-US" altLang="tr-TR" sz="2000" dirty="0" err="1">
                <a:latin typeface="Arial" panose="020B0604020202020204" pitchFamily="34" charset="0"/>
              </a:rPr>
              <a:t>Barkod</a:t>
            </a:r>
            <a:r>
              <a:rPr lang="en-US" altLang="tr-TR" sz="2000" dirty="0">
                <a:latin typeface="Arial" panose="020B0604020202020204" pitchFamily="34" charset="0"/>
              </a:rPr>
              <a:t> </a:t>
            </a:r>
            <a:r>
              <a:rPr lang="en-US" altLang="tr-TR" sz="2000" dirty="0" err="1">
                <a:latin typeface="Arial" panose="020B0604020202020204" pitchFamily="34" charset="0"/>
              </a:rPr>
              <a:t>kodları</a:t>
            </a:r>
            <a:r>
              <a:rPr lang="en-US" altLang="tr-TR" sz="2000" dirty="0">
                <a:latin typeface="Arial" panose="020B0604020202020204" pitchFamily="34" charset="0"/>
              </a:rPr>
              <a:t> (</a:t>
            </a:r>
            <a:r>
              <a:rPr lang="en-US" altLang="tr-TR" sz="2000" dirty="0" err="1">
                <a:latin typeface="Arial" panose="020B0604020202020204" pitchFamily="34" charset="0"/>
              </a:rPr>
              <a:t>ean</a:t>
            </a:r>
            <a:r>
              <a:rPr lang="en-US" altLang="tr-TR" sz="2000" dirty="0">
                <a:latin typeface="Arial" panose="020B0604020202020204" pitchFamily="34" charset="0"/>
              </a:rPr>
              <a:t>, </a:t>
            </a:r>
            <a:r>
              <a:rPr lang="en-US" altLang="tr-TR" sz="2000" dirty="0" err="1">
                <a:latin typeface="Arial" panose="020B0604020202020204" pitchFamily="34" charset="0"/>
              </a:rPr>
              <a:t>gtin</a:t>
            </a:r>
            <a:r>
              <a:rPr lang="en-US" altLang="tr-TR" sz="2000" dirty="0">
                <a:latin typeface="Arial" panose="020B0604020202020204" pitchFamily="34" charset="0"/>
              </a:rPr>
              <a:t>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 dirty="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b="1" dirty="0" err="1">
                <a:latin typeface="Arial" panose="020B0604020202020204" pitchFamily="34" charset="0"/>
              </a:rPr>
              <a:t>Gümrük</a:t>
            </a:r>
            <a:r>
              <a:rPr lang="en-US" altLang="tr-TR" sz="2000" b="1" dirty="0">
                <a:latin typeface="Arial" panose="020B0604020202020204" pitchFamily="34" charset="0"/>
              </a:rPr>
              <a:t> </a:t>
            </a:r>
            <a:r>
              <a:rPr lang="en-US" altLang="tr-TR" sz="2000" b="1" dirty="0" err="1">
                <a:latin typeface="Arial" panose="020B0604020202020204" pitchFamily="34" charset="0"/>
              </a:rPr>
              <a:t>Vergileri</a:t>
            </a:r>
            <a:r>
              <a:rPr lang="en-US" altLang="tr-TR" sz="2000" b="1" dirty="0">
                <a:latin typeface="Arial" panose="020B0604020202020204" pitchFamily="34" charset="0"/>
              </a:rPr>
              <a:t>: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http://madb.europa.eu/madb/euTariffs.htm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http://www.dutycalculator.com/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 dirty="0">
              <a:solidFill>
                <a:srgbClr val="CCCCFF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E83D4A-680F-D047-A217-663C6E140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397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>
            <a:extLst>
              <a:ext uri="{FF2B5EF4-FFF2-40B4-BE49-F238E27FC236}">
                <a16:creationId xmlns:a16="http://schemas.microsoft.com/office/drawing/2014/main" id="{9B183A93-7C66-A049-BCF6-CADB3C48B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28" y="762000"/>
            <a:ext cx="9621573" cy="3276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609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3667" b="1" u="sng">
                <a:latin typeface="Arial" panose="020B0604020202020204" pitchFamily="34" charset="0"/>
              </a:rPr>
              <a:t>DİKKAT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1833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Lokal değerler ve alışveriş alışkanlıkları (mobil app cihaz tercihleri – search alışkanlıkları vs)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Yasal zorunluluklar (ürün yasakları, fotoğraf engelleri, cookie uyarısı, sözleşmeler vs)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Ödeme seçenekleri tercihi / beklentisi (çin: juanpay, hollanda: ideal,rusya: kiwi, kuveyt:keynet)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Teslimat tercihleri / beklentileri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Gümrük vergileri – Kim ödeyecek?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İletişim kanalları (viber, telegram, snapchat)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Pazaryerlerinin tespiti &amp; standartları (flipkart, Rakuten etc; amazon ürün fotosu - başka ürün, 1000px)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Müşteri hizmetleri (lehçe, kontrol, prim, kapıda ödeme vs)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İade planlaması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Adres doğrulama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Fiyatlama stratejileri (markup, yüzdelik pay vs)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Kargo desi hileleri, toplu gönderim (kalp desenli kutu – turpex – sefamerve-hollanda/dubai kdv)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Pazarlamada farklılaşma (ör: avrupa-türkiye'de banner'da fiyat göstermenin CTR üzerindeki etkisi,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uğurlu cuma-efsane)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Ürünleri özelleştirmek gerekiyor mu? (burgerking, hungry jack – avustralya, danone danon - usa 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A888D1-E976-A048-AA0E-7761C1BB2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734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RAKAMLARLA AMAZON.COM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43C5D7-58EC-8F41-BF58-7E71A8C50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45" y="908938"/>
            <a:ext cx="5471984" cy="54719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15CE18-3CA2-C443-B3D2-DE155388E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9082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RAKAMLARLA AMAZON.COM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B8A837-547E-4D44-B4D3-8ACDE0A9C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45" y="1064801"/>
            <a:ext cx="7139590" cy="54104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B44A1F-0049-E145-9422-0AC86D3E74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728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RAKAMLARLA AMAZON.COM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287782-CD34-8544-8278-8DED6E101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45" y="1090957"/>
            <a:ext cx="9186530" cy="56100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4FE689-BE04-CB46-ABA5-9229931D6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172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AMAZON PRIME KULLANICILARI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5F1EEE-F35F-2342-8F0A-D1CA35EC9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45" y="812591"/>
            <a:ext cx="8831260" cy="6045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047A3A-F54C-584C-BACE-C203B13D3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810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AMAZON PRIME KULLANICILARI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11D3E5-FE38-004E-8FDF-23984B880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45" y="969961"/>
            <a:ext cx="6941457" cy="57301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DD7E58-2C0C-3F4D-8257-32B0DD665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293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AMAZON PRIME KULLANICILARI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FEEC-F54C-3547-88B7-E4E9DA2DD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011447"/>
            <a:ext cx="11976100" cy="5511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2F0CB0-9F99-994F-BA0A-96DE42CB0600}"/>
              </a:ext>
            </a:extLst>
          </p:cNvPr>
          <p:cNvSpPr txBox="1"/>
          <p:nvPr/>
        </p:nvSpPr>
        <p:spPr>
          <a:xfrm>
            <a:off x="90663" y="2024743"/>
            <a:ext cx="30008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*</a:t>
            </a:r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CDC57-4607-9340-AE52-B384AC07F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842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AMAZON PRIME KULLANICILARI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F0CB0-9F99-994F-BA0A-96DE42CB0600}"/>
              </a:ext>
            </a:extLst>
          </p:cNvPr>
          <p:cNvSpPr txBox="1"/>
          <p:nvPr/>
        </p:nvSpPr>
        <p:spPr>
          <a:xfrm>
            <a:off x="90663" y="2024743"/>
            <a:ext cx="30008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36911F-8FAC-9849-9C12-6FD19D55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45" y="1049292"/>
            <a:ext cx="9299953" cy="5808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A4718-9F89-4E43-8E28-D9980C3A3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809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AMAZON PRIME KULLANICILARI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414823-26A9-C74A-9C37-BEB6E7D965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04" y="1048415"/>
            <a:ext cx="11363779" cy="51274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BA94B5-14AB-8645-9FFD-6F651BB461E9}"/>
              </a:ext>
            </a:extLst>
          </p:cNvPr>
          <p:cNvSpPr txBox="1"/>
          <p:nvPr/>
        </p:nvSpPr>
        <p:spPr>
          <a:xfrm>
            <a:off x="90663" y="2024743"/>
            <a:ext cx="30008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D52996-BF03-834E-B034-C130643E2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968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>
            <a:extLst>
              <a:ext uri="{FF2B5EF4-FFF2-40B4-BE49-F238E27FC236}">
                <a16:creationId xmlns:a16="http://schemas.microsoft.com/office/drawing/2014/main" id="{53941F9B-F4DF-7244-9B93-A807FD209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45" y="334753"/>
            <a:ext cx="5851261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AMAZON PRIME KULLANICILARI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BA94B5-14AB-8645-9FFD-6F651BB461E9}"/>
              </a:ext>
            </a:extLst>
          </p:cNvPr>
          <p:cNvSpPr txBox="1"/>
          <p:nvPr/>
        </p:nvSpPr>
        <p:spPr>
          <a:xfrm>
            <a:off x="90663" y="1812471"/>
            <a:ext cx="30008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  <a:p>
            <a:endParaRPr lang="en-TR" dirty="0"/>
          </a:p>
          <a:p>
            <a:endParaRPr lang="en-TR" dirty="0"/>
          </a:p>
          <a:p>
            <a:endParaRPr lang="en-TR" dirty="0"/>
          </a:p>
          <a:p>
            <a:r>
              <a:rPr lang="en-TR" dirty="0"/>
              <a:t>*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7886E8-50DC-9A46-AFD3-5CF28C1DF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31" y="1151030"/>
            <a:ext cx="11071679" cy="49912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45E361-89C1-284C-88C8-930E0F57F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847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80070-918B-9D44-B3BB-246D80CCF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8AECE60-FAFD-F946-9001-BE75F300BC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29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499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>
            <a:extLst>
              <a:ext uri="{FF2B5EF4-FFF2-40B4-BE49-F238E27FC236}">
                <a16:creationId xmlns:a16="http://schemas.microsoft.com/office/drawing/2014/main" id="{FCF4B45C-AFF6-EE47-A04E-41173C8B02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426054"/>
            <a:ext cx="6830219" cy="1207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/>
              <a:t>GELİR DÜZEYİNE GÖRE AMAZON PRIME</a:t>
            </a:r>
          </a:p>
          <a:p>
            <a:pPr>
              <a:buClrTx/>
              <a:buFontTx/>
              <a:buNone/>
            </a:pPr>
            <a:r>
              <a:rPr lang="en-US" altLang="tr-TR" sz="2667" b="1"/>
              <a:t>KULLANIM ORANI</a:t>
            </a:r>
          </a:p>
          <a:p>
            <a:pPr>
              <a:buClrTx/>
              <a:buFontTx/>
              <a:buNone/>
            </a:pPr>
            <a:endParaRPr lang="en-US" altLang="tr-TR" sz="2667" b="1"/>
          </a:p>
        </p:txBody>
      </p:sp>
      <p:pic>
        <p:nvPicPr>
          <p:cNvPr id="28676" name="Picture 4">
            <a:extLst>
              <a:ext uri="{FF2B5EF4-FFF2-40B4-BE49-F238E27FC236}">
                <a16:creationId xmlns:a16="http://schemas.microsoft.com/office/drawing/2014/main" id="{729BE618-D807-8845-8B5D-91BFA28BF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228867"/>
            <a:ext cx="8758618" cy="442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122F25-22A3-CA40-892A-6DED5DAF5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657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>
            <a:extLst>
              <a:ext uri="{FF2B5EF4-FFF2-40B4-BE49-F238E27FC236}">
                <a16:creationId xmlns:a16="http://schemas.microsoft.com/office/drawing/2014/main" id="{B577B4F8-43B6-2047-847B-F2A04CF12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950" y="1116356"/>
            <a:ext cx="8109479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tr-TR" sz="2667" b="1" dirty="0"/>
              <a:t>SEPET TUTARINA GÖRE AMAZON PRIME ORANI</a:t>
            </a:r>
          </a:p>
        </p:txBody>
      </p:sp>
      <p:pic>
        <p:nvPicPr>
          <p:cNvPr id="29700" name="Picture 4">
            <a:extLst>
              <a:ext uri="{FF2B5EF4-FFF2-40B4-BE49-F238E27FC236}">
                <a16:creationId xmlns:a16="http://schemas.microsoft.com/office/drawing/2014/main" id="{5588DDB6-4E42-B943-A71D-37F43FFBD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68793"/>
            <a:ext cx="7733213" cy="519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151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83EBB8-7CA0-EE48-AB24-A00F6D91F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84417"/>
            <a:ext cx="12192000" cy="543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497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027586-58B5-4146-A5E8-5EEAFD77F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9700"/>
            <a:ext cx="4826000" cy="6578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4CC663-53F9-A24B-AC57-7A76B88988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00" y="0"/>
            <a:ext cx="45801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515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31FE80-C7EF-A843-A96F-F785DFE70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84417"/>
            <a:ext cx="12192000" cy="487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F89C94-DFFD-1148-80B6-C204806703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30300"/>
            <a:ext cx="10998200" cy="45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378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873D68-C9D2-144D-905B-5E99C429B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3644"/>
            <a:ext cx="100416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044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6B8866-517D-B04F-A350-C6DFD6000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84417"/>
            <a:ext cx="11352551" cy="53287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D913A2-AD04-444B-B816-85FBA88A019F}"/>
              </a:ext>
            </a:extLst>
          </p:cNvPr>
          <p:cNvSpPr txBox="1"/>
          <p:nvPr/>
        </p:nvSpPr>
        <p:spPr>
          <a:xfrm>
            <a:off x="479685" y="659567"/>
            <a:ext cx="5126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HYPERWALLET IBAN BAŞVURUSU</a:t>
            </a:r>
          </a:p>
        </p:txBody>
      </p:sp>
    </p:spTree>
    <p:extLst>
      <p:ext uri="{BB962C8B-B14F-4D97-AF65-F5344CB8AC3E}">
        <p14:creationId xmlns:p14="http://schemas.microsoft.com/office/powerpoint/2010/main" val="33208209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5D573E-487B-864A-A70B-8D9C4EAE0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54422F-1312-C946-B6CB-6DD46ACEA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873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886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4707E5-A14C-9045-AA51-D45187F2F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556" y="609600"/>
            <a:ext cx="5600700" cy="6248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21B8EE-FC92-3142-AB91-C2983AFB8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392" y="881591"/>
            <a:ext cx="5600700" cy="57044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16F2121-6029-8A49-A7A8-1D2658BD8D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079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0729E1-94B7-9F47-9B78-CFE5593F4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799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368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16F2121-6029-8A49-A7A8-1D2658BD8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3ADD97-06FE-DC4E-BD8A-DC9C90CED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7589"/>
            <a:ext cx="8266176" cy="50575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629048-72AE-8C47-9A75-499151981FE6}"/>
              </a:ext>
            </a:extLst>
          </p:cNvPr>
          <p:cNvSpPr txBox="1"/>
          <p:nvPr/>
        </p:nvSpPr>
        <p:spPr>
          <a:xfrm>
            <a:off x="512064" y="5998464"/>
            <a:ext cx="7089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dirty="0"/>
              <a:t>Pasaport, H</a:t>
            </a:r>
            <a:r>
              <a:rPr lang="en-US" dirty="0"/>
              <a:t>y</a:t>
            </a:r>
            <a:r>
              <a:rPr lang="en-TR" dirty="0"/>
              <a:t>perwallet banka ekstresi bilgileri girilip, dosyalar yüklenecek.</a:t>
            </a:r>
          </a:p>
        </p:txBody>
      </p:sp>
    </p:spTree>
    <p:extLst>
      <p:ext uri="{BB962C8B-B14F-4D97-AF65-F5344CB8AC3E}">
        <p14:creationId xmlns:p14="http://schemas.microsoft.com/office/powerpoint/2010/main" val="5144424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A0E4EE3-6A2B-FD45-9F45-E235C0E34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3772"/>
            <a:ext cx="11770642" cy="57373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514885-F06A-0148-8CB3-B6BB46DF78B7}"/>
              </a:ext>
            </a:extLst>
          </p:cNvPr>
          <p:cNvSpPr txBox="1"/>
          <p:nvPr/>
        </p:nvSpPr>
        <p:spPr>
          <a:xfrm>
            <a:off x="374754" y="541081"/>
            <a:ext cx="4336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DROPSHIPPING ECOSYSTEM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56D4BD-DC85-FB47-A755-DC45C2789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1745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F8DF8D-BD68-5C40-8102-75CE17A3F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54" y="1064301"/>
            <a:ext cx="11153734" cy="55454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8DF2B8-ABEF-CE4D-BD91-6433D3879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3893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DROPSHIPPING PROCESS</a:t>
            </a:r>
          </a:p>
        </p:txBody>
      </p:sp>
    </p:spTree>
    <p:extLst>
      <p:ext uri="{BB962C8B-B14F-4D97-AF65-F5344CB8AC3E}">
        <p14:creationId xmlns:p14="http://schemas.microsoft.com/office/powerpoint/2010/main" val="35738610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334E16-3D7A-E14A-9E4D-DD8B5E2BE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A22071-AEAF-864A-AD41-D77B3C41193E}"/>
              </a:ext>
            </a:extLst>
          </p:cNvPr>
          <p:cNvSpPr txBox="1"/>
          <p:nvPr/>
        </p:nvSpPr>
        <p:spPr>
          <a:xfrm>
            <a:off x="494675" y="614597"/>
            <a:ext cx="4277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SATIŞ MODELLERİ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300998-A35C-7145-B753-D5C18BC4DA20}"/>
              </a:ext>
            </a:extLst>
          </p:cNvPr>
          <p:cNvSpPr txBox="1"/>
          <p:nvPr/>
        </p:nvSpPr>
        <p:spPr>
          <a:xfrm>
            <a:off x="494675" y="1515007"/>
            <a:ext cx="5673604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TR" sz="3600" dirty="0"/>
              <a:t>ONLINE ARBITRAGE </a:t>
            </a:r>
          </a:p>
          <a:p>
            <a:pPr marL="742950" indent="-742950">
              <a:buFont typeface="+mj-lt"/>
              <a:buAutoNum type="arabicPeriod"/>
            </a:pPr>
            <a:endParaRPr lang="en-TR" sz="3600" dirty="0"/>
          </a:p>
          <a:p>
            <a:pPr marL="742950" indent="-742950">
              <a:buFont typeface="+mj-lt"/>
              <a:buAutoNum type="arabicPeriod"/>
            </a:pPr>
            <a:r>
              <a:rPr lang="en-TR" sz="3600" dirty="0"/>
              <a:t>RETAIL ARBITRAGE</a:t>
            </a:r>
          </a:p>
          <a:p>
            <a:pPr marL="742950" indent="-742950">
              <a:buFont typeface="+mj-lt"/>
              <a:buAutoNum type="arabicPeriod"/>
            </a:pPr>
            <a:endParaRPr lang="en-TR" sz="3600" dirty="0"/>
          </a:p>
          <a:p>
            <a:pPr marL="742950" indent="-742950">
              <a:buFont typeface="+mj-lt"/>
              <a:buAutoNum type="arabicPeriod"/>
            </a:pPr>
            <a:r>
              <a:rPr lang="en-TR" sz="3600" dirty="0"/>
              <a:t>FBA WITH PRIVATE LABEL</a:t>
            </a:r>
          </a:p>
          <a:p>
            <a:pPr marL="742950" indent="-742950">
              <a:buFont typeface="+mj-lt"/>
              <a:buAutoNum type="arabicPeriod"/>
            </a:pPr>
            <a:endParaRPr lang="en-TR" sz="3600" dirty="0"/>
          </a:p>
          <a:p>
            <a:pPr marL="742950" indent="-742950">
              <a:buFont typeface="+mj-lt"/>
              <a:buAutoNum type="arabicPeriod"/>
            </a:pPr>
            <a:r>
              <a:rPr lang="en-TR" sz="3600" dirty="0"/>
              <a:t>DROPSHIPPING</a:t>
            </a:r>
          </a:p>
          <a:p>
            <a:pPr marL="742950" indent="-742950">
              <a:buFont typeface="+mj-lt"/>
              <a:buAutoNum type="arabicPeriod"/>
            </a:pPr>
            <a:endParaRPr lang="en-TR" sz="3600" dirty="0"/>
          </a:p>
          <a:p>
            <a:pPr marL="742950" indent="-742950">
              <a:buFont typeface="+mj-lt"/>
              <a:buAutoNum type="arabicPeriod"/>
            </a:pPr>
            <a:r>
              <a:rPr lang="en-TR" sz="3600" dirty="0"/>
              <a:t>FBM</a:t>
            </a:r>
          </a:p>
          <a:p>
            <a:pPr marL="742950" indent="-742950">
              <a:buFont typeface="+mj-lt"/>
              <a:buAutoNum type="arabicPeriod"/>
            </a:pPr>
            <a:endParaRPr lang="en-TR" sz="3600" dirty="0"/>
          </a:p>
          <a:p>
            <a:endParaRPr lang="en-TR" sz="3600" dirty="0"/>
          </a:p>
          <a:p>
            <a:endParaRPr lang="en-TR" dirty="0"/>
          </a:p>
        </p:txBody>
      </p:sp>
    </p:spTree>
    <p:extLst>
      <p:ext uri="{BB962C8B-B14F-4D97-AF65-F5344CB8AC3E}">
        <p14:creationId xmlns:p14="http://schemas.microsoft.com/office/powerpoint/2010/main" val="5154784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8DF2B8-ABEF-CE4D-BD91-6433D3879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5177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DROP SHIPPING POLICY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8EB6D2-EDAA-1646-AB72-2115D0B79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522956"/>
            <a:ext cx="8890000" cy="500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040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5151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ÜCRETSİZ E-TİCARET YAZILIMLARI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B1DEB-6029-2647-9C94-67DBDFE7E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4301"/>
            <a:ext cx="12192000" cy="57027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356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5151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ÜCRETSİZ E-TİCARET YAZILIMLARI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623618-4C5F-214D-AA4E-D20AC8E7D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9359"/>
            <a:ext cx="12192000" cy="566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81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801440-63C8-0342-9B17-A1C5E569E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5365"/>
            <a:ext cx="12192000" cy="56626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C577A5-2EFD-C044-82EF-793A111272F8}"/>
              </a:ext>
            </a:extLst>
          </p:cNvPr>
          <p:cNvSpPr txBox="1"/>
          <p:nvPr/>
        </p:nvSpPr>
        <p:spPr>
          <a:xfrm>
            <a:off x="404735" y="537341"/>
            <a:ext cx="683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ALİBABA DROPSHIPPING ENTEGRASYONLARI</a:t>
            </a:r>
          </a:p>
        </p:txBody>
      </p:sp>
    </p:spTree>
    <p:extLst>
      <p:ext uri="{BB962C8B-B14F-4D97-AF65-F5344CB8AC3E}">
        <p14:creationId xmlns:p14="http://schemas.microsoft.com/office/powerpoint/2010/main" val="32790742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683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ALİBABA DROPSHIPPING ENTEGRASYONLARI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E52304-3C78-B748-9A7D-84D7B7757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4926"/>
            <a:ext cx="12192000" cy="563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584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7337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VB MARKETPLACE ENTEGRASYONLARI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E7CF89-AA06-1144-BC83-18D7DBB45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4066"/>
            <a:ext cx="12192000" cy="543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76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F65943-EA9F-E649-BC69-7C1058A5A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3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11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7337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VB MARKETPLACE ENTEGRASYONLARI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69FF72-A213-5B42-9C22-B84F19881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0349"/>
            <a:ext cx="12192000" cy="546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506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7337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VB MARKETPLACE ENTEGRASYONLARI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F22E45-30EF-834C-912F-47EA22D91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3618"/>
            <a:ext cx="12192000" cy="566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78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7249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SATIŞ RAKAMLARINI ÖĞRENMEK İÇİN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DCB3FD-E56A-A243-92C2-FAD1A2806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4417"/>
            <a:ext cx="12192000" cy="509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676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3072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MARKA KONTROLÜ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24DEAD-67BC-E540-906A-39750D2C7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84417"/>
            <a:ext cx="10378190" cy="554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456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5870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&gt; AMAZON ENTERGRAYONU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B7071A-7064-E543-8556-39A54F1E2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09716"/>
            <a:ext cx="10853057" cy="510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4695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5199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RETAIL ARBITRAGE - WAREHOUSE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FE13D2-0527-E244-8A34-C1ABC0CCC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84417"/>
            <a:ext cx="10934700" cy="528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915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278920"/>
            <a:ext cx="465646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AMERİKA’DA ŞİRKET KURMAK</a:t>
            </a:r>
          </a:p>
          <a:p>
            <a:r>
              <a:rPr lang="en-US" dirty="0"/>
              <a:t>Eyalet </a:t>
            </a:r>
            <a:r>
              <a:rPr lang="en-US" dirty="0" err="1"/>
              <a:t>vergisi</a:t>
            </a:r>
            <a:r>
              <a:rPr lang="en-US" dirty="0"/>
              <a:t>: </a:t>
            </a:r>
            <a:r>
              <a:rPr lang="en-US" dirty="0" err="1"/>
              <a:t>senelik</a:t>
            </a:r>
            <a:r>
              <a:rPr lang="en-US" dirty="0"/>
              <a:t> 300$ + $50 agency </a:t>
            </a:r>
            <a:r>
              <a:rPr lang="en-US" dirty="0" err="1"/>
              <a:t>ücreti</a:t>
            </a:r>
            <a:endParaRPr lang="en-TR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AECCDD-2066-3040-87C0-8DE898124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4030"/>
            <a:ext cx="12192000" cy="499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126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5269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PAYONEER BANKA HESABI AÇMAK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3CD5D6-9748-C441-96AC-E5652ED1D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4417"/>
            <a:ext cx="12192000" cy="51574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B9B1E6-8EC6-6D4B-88B8-DA81E69BCF99}"/>
              </a:ext>
            </a:extLst>
          </p:cNvPr>
          <p:cNvSpPr txBox="1"/>
          <p:nvPr/>
        </p:nvSpPr>
        <p:spPr>
          <a:xfrm>
            <a:off x="374754" y="910412"/>
            <a:ext cx="62185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400" dirty="0"/>
              <a:t>Şirketlerden ödeme alabilir; TEB ATM’lerinden %3 komisyonla $ çekim yapılabiliyor.</a:t>
            </a:r>
          </a:p>
        </p:txBody>
      </p:sp>
    </p:spTree>
    <p:extLst>
      <p:ext uri="{BB962C8B-B14F-4D97-AF65-F5344CB8AC3E}">
        <p14:creationId xmlns:p14="http://schemas.microsoft.com/office/powerpoint/2010/main" val="40937908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2835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GIVEAWAY TOOLS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231685-AA38-D440-9002-18E0DC2CF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1586"/>
            <a:ext cx="12192000" cy="564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505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403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SELLER.TOOLS KULLANIMI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93EA91-A434-854F-8C53-2599B10E0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046777"/>
            <a:ext cx="9174661" cy="581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00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E6E2A0-21EA-5041-9CE9-D999825DC5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29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373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4033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SELLER.TOOLS KULLANIMI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A885AE-EC6A-034D-B2F1-7DB70C70A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117347"/>
            <a:ext cx="9177732" cy="574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138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4322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EARLY REVIWER PROGRAMI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532968-C731-0E4F-87E4-2ED86B145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84417"/>
            <a:ext cx="9873343" cy="534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044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4322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EARLY REVIWER PROGRAMI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38F453-739E-5B4C-A7E7-04B0D2658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84417"/>
            <a:ext cx="10167257" cy="546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488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4322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EARLY REVIWER PROGRAMI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3DC026-092E-1649-8E48-2D42FCCD4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84417"/>
            <a:ext cx="10118271" cy="539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455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541081"/>
            <a:ext cx="2598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AMAZON DEALS</a:t>
            </a:r>
            <a:endParaRPr lang="en-TR" sz="28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DE483B-94A6-EC47-86CE-42F30E21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A166A9-513E-F94B-8D0D-1A5D83518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234158"/>
            <a:ext cx="11261271" cy="555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83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417420"/>
            <a:ext cx="4243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AMAZON PPC REKLAMLARI</a:t>
            </a:r>
            <a:endParaRPr lang="en-TR" sz="28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05E626-DD03-6E4A-9678-4CD3950BB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99" y="1064301"/>
            <a:ext cx="11457214" cy="56120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BA1E2A-B624-4C41-A548-C1DAE494B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152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417420"/>
            <a:ext cx="4243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AMAZON PPC REKLAMLARI</a:t>
            </a:r>
            <a:endParaRPr lang="en-TR" sz="2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BA1E2A-B624-4C41-A548-C1DAE494B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93CEA7-7445-2545-8807-476C6E1FD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04" y="1015688"/>
            <a:ext cx="7184904" cy="584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130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417420"/>
            <a:ext cx="4243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AMAZON PPC REKLAMLARI</a:t>
            </a:r>
            <a:endParaRPr lang="en-TR" sz="2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BA1E2A-B624-4C41-A548-C1DAE494B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69AD04-108E-3E4B-9721-F123F98DA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5" y="947048"/>
            <a:ext cx="7413736" cy="591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327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417420"/>
            <a:ext cx="4243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AMAZON PPC REKLAMLARI</a:t>
            </a:r>
            <a:endParaRPr lang="en-TR" sz="2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BA1E2A-B624-4C41-A548-C1DAE494B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F6DF28-AE21-A54B-AE83-5DC82E562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54" y="1102145"/>
            <a:ext cx="8775743" cy="575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7707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DE8FB14-27F9-5743-9B83-BEE71D199513}"/>
              </a:ext>
            </a:extLst>
          </p:cNvPr>
          <p:cNvSpPr txBox="1"/>
          <p:nvPr/>
        </p:nvSpPr>
        <p:spPr>
          <a:xfrm>
            <a:off x="374754" y="417420"/>
            <a:ext cx="4243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AMAZON PPC REKLAMLARI</a:t>
            </a:r>
            <a:endParaRPr lang="en-TR" sz="2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BA1E2A-B624-4C41-A548-C1DAE494B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D203BB-0B7B-0248-A87E-2512E034AD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49" y="940640"/>
            <a:ext cx="8538316" cy="591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805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520DDC-776D-2846-A81D-E85A64BA1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3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24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F30782-478D-084D-92FC-2D2CC0242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7817"/>
            <a:ext cx="12192000" cy="65964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334E16-3D7A-E14A-9E4D-DD8B5E2BE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A22071-AEAF-864A-AD41-D77B3C41193E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</p:spTree>
    <p:extLst>
      <p:ext uri="{BB962C8B-B14F-4D97-AF65-F5344CB8AC3E}">
        <p14:creationId xmlns:p14="http://schemas.microsoft.com/office/powerpoint/2010/main" val="9959447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0858D7-35E5-874F-BE3C-9918836C0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B69FA6-3AC3-5147-A694-C52CCE4DEF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90596"/>
            <a:ext cx="12192000" cy="4086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058280-6AEE-C64A-B02B-37ABF6311601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</p:spTree>
    <p:extLst>
      <p:ext uri="{BB962C8B-B14F-4D97-AF65-F5344CB8AC3E}">
        <p14:creationId xmlns:p14="http://schemas.microsoft.com/office/powerpoint/2010/main" val="32602346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3AEEDB-A01A-B94F-B5E2-BF29B36CC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3204"/>
            <a:ext cx="12192000" cy="6679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E3256B-5B33-FC40-BECF-CF3230CC4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2A870D-9098-D342-B56B-3F077EA4A573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</p:spTree>
    <p:extLst>
      <p:ext uri="{BB962C8B-B14F-4D97-AF65-F5344CB8AC3E}">
        <p14:creationId xmlns:p14="http://schemas.microsoft.com/office/powerpoint/2010/main" val="167718797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381F26-8412-8245-8E66-820DF8792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3430"/>
            <a:ext cx="12192000" cy="66501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051CD5-AFA4-BB4E-88FD-00A359F41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AF0508-7BD1-074C-9543-0BFA6B219203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</p:spTree>
    <p:extLst>
      <p:ext uri="{BB962C8B-B14F-4D97-AF65-F5344CB8AC3E}">
        <p14:creationId xmlns:p14="http://schemas.microsoft.com/office/powerpoint/2010/main" val="170192408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5DD23D-BB24-3743-82FF-82E1C9FD6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4417"/>
            <a:ext cx="12192000" cy="65840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</p:spTree>
    <p:extLst>
      <p:ext uri="{BB962C8B-B14F-4D97-AF65-F5344CB8AC3E}">
        <p14:creationId xmlns:p14="http://schemas.microsoft.com/office/powerpoint/2010/main" val="9023618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4B0986-5F84-574B-A59C-915E93261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5" y="1760303"/>
            <a:ext cx="10464800" cy="448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240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C00F08-91D7-0D45-9CA9-5ABB0DC4E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3689"/>
            <a:ext cx="12192000" cy="266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4778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AA934B-6E25-D143-B216-C50042C59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02753"/>
            <a:ext cx="12192000" cy="258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7292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F18B8B-644B-A640-AAB2-4DA99FDC5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5" y="1278491"/>
            <a:ext cx="8659969" cy="557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4037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0D5372-1681-FA46-BF05-702808158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80350"/>
            <a:ext cx="12192000" cy="253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58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883E354-4736-C04D-9C9A-D6077663A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29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685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6188CF-F6CA-B74E-9254-CE73834C6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95023"/>
            <a:ext cx="12192000" cy="349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980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2AAF47-604D-4345-AE31-A699AE3C4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72335"/>
            <a:ext cx="12192000" cy="417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5947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D0044E-E6E9-8D41-B941-1A08A467A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80935"/>
            <a:ext cx="12192000" cy="246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528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A19E4A-8C1B-2142-949F-EFE2BE111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20366"/>
            <a:ext cx="12192000" cy="319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8362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860BBE-721D-D742-B88A-C723F0B1D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82197"/>
            <a:ext cx="12192000" cy="331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650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84DB78-AD38-EC43-A9B6-D6770C4FA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32277"/>
            <a:ext cx="12192000" cy="289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414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4ACBAC-8E7E-C94C-B6F7-EEF80A31C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2555"/>
            <a:ext cx="121920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054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A258FA-D1DA-AD4C-9B07-600B52397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8573"/>
            <a:ext cx="12192000" cy="176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652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E343DD-D704-B946-B3AD-100BA96DB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01" y="1284417"/>
            <a:ext cx="5439452" cy="513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9698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68B7EC-B2EE-E04B-B8C7-DC65818B5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5" y="1708879"/>
            <a:ext cx="9588421" cy="418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97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3CFFA6-C6C6-C84E-B425-89CE533628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799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8699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ED716D-A0F0-004C-9466-1DC157303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0188"/>
            <a:ext cx="12192000" cy="173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1847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2D959E-7DF7-3B4E-BE57-98E4EAC5C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95" y="1034782"/>
            <a:ext cx="6915071" cy="582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248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5295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AMAZON FBA KARGO AŞAMALARI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5F23F8-04B4-D844-ABDB-7AF18BB3E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5" y="1137817"/>
            <a:ext cx="6251731" cy="532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7992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357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OTOMATİK FİYATLAMA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3BBED2-0645-0D4A-8FE6-D60AAB147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97" y="1284417"/>
            <a:ext cx="10408170" cy="54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45815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357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OTOMATİK FİYATLAMA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D59D7E-5F1A-9740-855F-31B694154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5" y="1194030"/>
            <a:ext cx="9637458" cy="563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6109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357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OTOMATİK FİYATLAMA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8D946C-2851-7C42-9FAB-724F6F47B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09" y="1137817"/>
            <a:ext cx="10439248" cy="550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8194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6D3C71-F2D3-7E4D-BE24-20BCFFB8C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ADFF3-22CB-0A44-91F0-7166574F5F66}"/>
              </a:ext>
            </a:extLst>
          </p:cNvPr>
          <p:cNvSpPr txBox="1"/>
          <p:nvPr/>
        </p:nvSpPr>
        <p:spPr>
          <a:xfrm>
            <a:off x="494675" y="614597"/>
            <a:ext cx="357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2800" b="1" dirty="0"/>
              <a:t>OTOMATİK FİYATLAMA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5407C-4E90-BB43-B206-3793EAECA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4750"/>
            <a:ext cx="12192000" cy="519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4503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4DE9390D-CA42-4E4C-B399-38CA1B126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79" y="838729"/>
            <a:ext cx="5999428" cy="556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A5B33ED4-2174-674F-B8C5-AC68674F8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740" y="834761"/>
            <a:ext cx="5953125" cy="571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8CF3B8-6DC9-4B4E-B5B2-AE561A0C4E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704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>
            <a:extLst>
              <a:ext uri="{FF2B5EF4-FFF2-40B4-BE49-F238E27FC236}">
                <a16:creationId xmlns:a16="http://schemas.microsoft.com/office/drawing/2014/main" id="{E3369907-B31F-A049-BA73-CE93B772A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870479"/>
            <a:ext cx="6007365" cy="537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9DC68914-0CB1-EB4C-8C22-CCD8CFE6C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229" y="914136"/>
            <a:ext cx="5726907" cy="5410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B452F0-5356-0849-A61A-D67531DC2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842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>
            <a:extLst>
              <a:ext uri="{FF2B5EF4-FFF2-40B4-BE49-F238E27FC236}">
                <a16:creationId xmlns:a16="http://schemas.microsoft.com/office/drawing/2014/main" id="{6BB95F91-FE0C-8643-A317-7B8C24EC0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" y="914136"/>
            <a:ext cx="6208448" cy="5259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781D45EC-EA59-8244-9F0D-4CDE440C5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729" y="914136"/>
            <a:ext cx="6324865" cy="518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1D7653-3F01-C34D-A4E6-F7CDAA11FF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24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FA107F-F288-A949-92FD-85B789197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A643E2-4CEC-AB48-A3F6-264F1B015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83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007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>
            <a:extLst>
              <a:ext uri="{FF2B5EF4-FFF2-40B4-BE49-F238E27FC236}">
                <a16:creationId xmlns:a16="http://schemas.microsoft.com/office/drawing/2014/main" id="{0F36CE05-6BC0-E64F-9C0A-2D8D7F1B9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23" y="990865"/>
            <a:ext cx="5752042" cy="534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12B37C2A-3008-774D-8C93-DBB54915A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959" y="914136"/>
            <a:ext cx="5828771" cy="510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A85CE2-9BCB-224D-BFF0-8807F6C255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086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>
            <a:extLst>
              <a:ext uri="{FF2B5EF4-FFF2-40B4-BE49-F238E27FC236}">
                <a16:creationId xmlns:a16="http://schemas.microsoft.com/office/drawing/2014/main" id="{0D73DFF8-E8FF-BB4C-BF98-D63FC0F69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6" y="990865"/>
            <a:ext cx="6159500" cy="563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2" name="Picture 2">
            <a:extLst>
              <a:ext uri="{FF2B5EF4-FFF2-40B4-BE49-F238E27FC236}">
                <a16:creationId xmlns:a16="http://schemas.microsoft.com/office/drawing/2014/main" id="{43EDAF68-7D78-4E4B-AAD5-36EE616DE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730" y="990866"/>
            <a:ext cx="5867136" cy="556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267591-6C5F-FA43-92C3-C189C315A1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086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532C18DE-5B5A-F949-AD14-AFF2DEEA1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16213" cy="685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1C37BF-E9AC-384A-9BE3-F99FD04A2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9037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2139C23-7257-5744-9899-25A1617F9727}"/>
              </a:ext>
            </a:extLst>
          </p:cNvPr>
          <p:cNvSpPr txBox="1"/>
          <p:nvPr/>
        </p:nvSpPr>
        <p:spPr>
          <a:xfrm>
            <a:off x="8311444" y="2342445"/>
            <a:ext cx="67935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" dirty="0"/>
              <a:t>Libya: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C452D8-7FF0-7544-BF37-3E97C6EF7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501364"/>
            <a:ext cx="7976084" cy="58890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6582F0E-2872-E747-9021-7F6A3045FE77}"/>
              </a:ext>
            </a:extLst>
          </p:cNvPr>
          <p:cNvSpPr txBox="1"/>
          <p:nvPr/>
        </p:nvSpPr>
        <p:spPr>
          <a:xfrm>
            <a:off x="8916314" y="1268760"/>
            <a:ext cx="2419573" cy="4939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Libya: 7.200$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Lübnan: 4.500$-8.250$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Cezayir: 1.750$-4.100$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Tunus: 2.200$-3.400$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Fas: 1.300$-3.200$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Mısır: 1.400$-3.500$-2.500$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Kenya 400$-1.700$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Güney Afrika: 3.000$-6.400$</a:t>
            </a:r>
          </a:p>
          <a:p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BEA: 43.000$</a:t>
            </a:r>
          </a:p>
          <a:p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Saudi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23.000$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Katar: 69.000$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Bahreyn: 24.000$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Umman: 16.000$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Kuveyt: 34.000$</a:t>
            </a:r>
          </a:p>
          <a:p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Ukrayna: 650$-3.100$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Azerbaycan: 650$-4.700$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Brezilya: 3.750$-8.900$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Meksika: 7.150—9.700$</a:t>
            </a:r>
          </a:p>
          <a:p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8B64-C34F-BA4E-B87D-623A875CD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8038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2">
            <a:extLst>
              <a:ext uri="{FF2B5EF4-FFF2-40B4-BE49-F238E27FC236}">
                <a16:creationId xmlns:a16="http://schemas.microsoft.com/office/drawing/2014/main" id="{5D0FC3D8-38D6-6748-B99A-82260B4E2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387865"/>
            <a:ext cx="3906573" cy="408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lnSpc>
                <a:spcPct val="93000"/>
              </a:lnSpc>
              <a:spcAft>
                <a:spcPts val="15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5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spcAft>
                <a:spcPts val="12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1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spcAft>
                <a:spcPts val="9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spcAft>
                <a:spcPts val="6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spcAft>
                <a:spcPct val="0"/>
              </a:spcAft>
              <a:buClrTx/>
              <a:buFontTx/>
              <a:buNone/>
            </a:pPr>
            <a:endParaRPr lang="en-US" altLang="tr-TR" sz="1667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5848E-6C46-5B40-B708-E2C9A62CD480}"/>
              </a:ext>
            </a:extLst>
          </p:cNvPr>
          <p:cNvSpPr txBox="1"/>
          <p:nvPr/>
        </p:nvSpPr>
        <p:spPr>
          <a:xfrm>
            <a:off x="395367" y="1448780"/>
            <a:ext cx="2254143" cy="40164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39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HEDEF PAZAR TAYİNİ</a:t>
            </a:r>
          </a:p>
          <a:p>
            <a:pPr marL="285739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LOKALLEŞME</a:t>
            </a:r>
          </a:p>
          <a:p>
            <a:pPr marL="904839" lvl="1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Ticari</a:t>
            </a:r>
          </a:p>
          <a:p>
            <a:pPr marL="904839" lvl="1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Ürün &amp; Sunum</a:t>
            </a:r>
          </a:p>
          <a:p>
            <a:pPr marL="904839" lvl="1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İletişim</a:t>
            </a:r>
          </a:p>
          <a:p>
            <a:pPr marL="904839" lvl="1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Pazarlama</a:t>
            </a:r>
          </a:p>
          <a:p>
            <a:pPr marL="904839" lvl="1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FİYATI BELİRLEME</a:t>
            </a:r>
          </a:p>
          <a:p>
            <a:pPr marL="285739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ENTEGRASYON</a:t>
            </a:r>
          </a:p>
          <a:p>
            <a:pPr marL="285739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PAZAR YÖNETİMİ</a:t>
            </a:r>
          </a:p>
          <a:p>
            <a:pPr marL="285739" indent="-285739">
              <a:buFont typeface="+mj-lt"/>
              <a:buAutoNum type="arabicPeriod"/>
            </a:pPr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39" indent="-285739">
              <a:buFont typeface="+mj-lt"/>
              <a:buAutoNum type="arabicPeriod"/>
            </a:pP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SATIŞ &amp; TAHSİLAT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522EEC-2FFA-844D-8ECB-47D037A52BC0}"/>
              </a:ext>
            </a:extLst>
          </p:cNvPr>
          <p:cNvSpPr txBox="1"/>
          <p:nvPr/>
        </p:nvSpPr>
        <p:spPr>
          <a:xfrm>
            <a:off x="382063" y="819261"/>
            <a:ext cx="15985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TEMEL SIKINTILAR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0716BE-B5D8-4148-A663-C8F981100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774" y="831143"/>
            <a:ext cx="7502799" cy="5645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2C8B2D-21E7-254C-84E7-6A60FBB3E5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996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3">
            <a:extLst>
              <a:ext uri="{FF2B5EF4-FFF2-40B4-BE49-F238E27FC236}">
                <a16:creationId xmlns:a16="http://schemas.microsoft.com/office/drawing/2014/main" id="{6ADBA536-EB21-B74F-962C-E7461175B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5" y="381000"/>
            <a:ext cx="3746500" cy="196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SON 6 AY İÇERİSİNDE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YURT DIŞINDAN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ÜRÜN SATIN ALAN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KİŞİLERİN ORANI</a:t>
            </a:r>
          </a:p>
        </p:txBody>
      </p:sp>
      <p:pic>
        <p:nvPicPr>
          <p:cNvPr id="64517" name="Picture 4">
            <a:extLst>
              <a:ext uri="{FF2B5EF4-FFF2-40B4-BE49-F238E27FC236}">
                <a16:creationId xmlns:a16="http://schemas.microsoft.com/office/drawing/2014/main" id="{C51858A3-B235-144B-9813-5BB85E7BB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394229"/>
            <a:ext cx="5614458" cy="614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DE4C1C-7433-4B48-95F2-BC504DFB8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954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3">
            <a:extLst>
              <a:ext uri="{FF2B5EF4-FFF2-40B4-BE49-F238E27FC236}">
                <a16:creationId xmlns:a16="http://schemas.microsoft.com/office/drawing/2014/main" id="{9002EDB8-F7B8-A345-8207-215AB6CD1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5" y="381000"/>
            <a:ext cx="3708135" cy="158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TERCİH EDİLEN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>
                <a:latin typeface="Arial" panose="020B0604020202020204" pitchFamily="34" charset="0"/>
              </a:rPr>
              <a:t>ÖDEME METHODLARI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667">
              <a:latin typeface="Arial" panose="020B0604020202020204" pitchFamily="34" charset="0"/>
            </a:endParaRPr>
          </a:p>
        </p:txBody>
      </p:sp>
      <p:pic>
        <p:nvPicPr>
          <p:cNvPr id="66565" name="Picture 4">
            <a:extLst>
              <a:ext uri="{FF2B5EF4-FFF2-40B4-BE49-F238E27FC236}">
                <a16:creationId xmlns:a16="http://schemas.microsoft.com/office/drawing/2014/main" id="{454E2A62-2F3E-1D4A-B77E-600AD543E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136" y="394229"/>
            <a:ext cx="5614458" cy="614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123627-4ED1-8743-BDD6-302BA6E4A7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485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3">
            <a:extLst>
              <a:ext uri="{FF2B5EF4-FFF2-40B4-BE49-F238E27FC236}">
                <a16:creationId xmlns:a16="http://schemas.microsoft.com/office/drawing/2014/main" id="{99DD85B1-5DD8-C645-B1E4-74F036471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71" y="990865"/>
            <a:ext cx="9980083" cy="5446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045" name="Text Box 4">
            <a:extLst>
              <a:ext uri="{FF2B5EF4-FFF2-40B4-BE49-F238E27FC236}">
                <a16:creationId xmlns:a16="http://schemas.microsoft.com/office/drawing/2014/main" id="{276C63CA-D564-F34D-B2AF-69E780364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381000"/>
            <a:ext cx="7187407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667" b="1" dirty="0">
                <a:latin typeface="Arial" panose="020B0604020202020204" pitchFamily="34" charset="0"/>
              </a:rPr>
              <a:t>GLOBAL PAZAR YERLERİNDEN ÖRNEKLER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2EFC6C-518D-5D4F-A342-DD6A14037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693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>
            <a:extLst>
              <a:ext uri="{FF2B5EF4-FFF2-40B4-BE49-F238E27FC236}">
                <a16:creationId xmlns:a16="http://schemas.microsoft.com/office/drawing/2014/main" id="{86AE4083-B673-164B-9ADB-1DD7C4DD8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907" y="840053"/>
            <a:ext cx="11261989" cy="526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609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410700" algn="l"/>
                <a:tab pos="10134600" algn="l"/>
                <a:tab pos="10858500" algn="l"/>
                <a:tab pos="11582400" algn="l"/>
                <a:tab pos="12306300" algn="l"/>
                <a:tab pos="130302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3667" b="1" u="sng">
                <a:latin typeface="Arial" panose="020B0604020202020204" pitchFamily="34" charset="0"/>
              </a:rPr>
              <a:t>MİKRO İHRACAT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1667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300kg ve 15000 € limitine kadar ETGB (Elektronik Ticaret Gümrük Beyanı)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ile yapılan, kat-i ve satış amaçlı ihracat. (gümrük sahasında kaydınızın olması lazım)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b="1">
                <a:latin typeface="Arial" panose="020B0604020202020204" pitchFamily="34" charset="0"/>
              </a:rPr>
              <a:t>Gerekli Belgeler: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 b="1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Göndericiye Yetki Belgesi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İhracat Bilgi Formu (ETGB – Yetkili Kargo Düzenleyebiliyor)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Maliye onaylı Türkçe fatura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Varış ülkelerindeki beyan için İngilizce fatura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Gümrük sahasında ihracatçı firma kaydı (ihracatçı birlik üyeliği).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 b="1">
                <a:latin typeface="Arial" panose="020B0604020202020204" pitchFamily="34" charset="0"/>
              </a:rPr>
              <a:t>Avantajlar: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 b="1">
              <a:latin typeface="Arial" panose="020B0604020202020204" pitchFamily="34" charset="0"/>
            </a:endParaRP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Gümrük müşavirliği (beyanname) için ücret ödemezsiniz.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Vekaletname gerektirmez.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Evrak işleri çok az. (belge tercümesi, hijyen-güvenlik sertifikası vs)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2000">
                <a:latin typeface="Arial" panose="020B0604020202020204" pitchFamily="34" charset="0"/>
              </a:rPr>
              <a:t>- KDV iadesi almanızı sağlar. ETGB sorgu numarası gerekiyor.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2000">
              <a:latin typeface="Arial" panose="020B0604020202020204" pitchFamily="34" charset="0"/>
            </a:endParaRPr>
          </a:p>
        </p:txBody>
      </p:sp>
      <p:sp>
        <p:nvSpPr>
          <p:cNvPr id="68611" name="Text Box 2">
            <a:extLst>
              <a:ext uri="{FF2B5EF4-FFF2-40B4-BE49-F238E27FC236}">
                <a16:creationId xmlns:a16="http://schemas.microsoft.com/office/drawing/2014/main" id="{5132DEC9-7459-FF4B-B30F-AC0BEA394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271" y="3046678"/>
            <a:ext cx="3496469" cy="1373188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833">
                <a:latin typeface="Arial" panose="020B0604020202020204" pitchFamily="34" charset="0"/>
              </a:rPr>
              <a:t>ATR (EU DOLAŞIM BELGESİ –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833">
                <a:latin typeface="Arial" panose="020B0604020202020204" pitchFamily="34" charset="0"/>
              </a:rPr>
              <a:t>GÜMRÜK VERGİSİ KAZANCI)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833">
                <a:latin typeface="Arial" panose="020B0604020202020204" pitchFamily="34" charset="0"/>
              </a:rPr>
              <a:t>ETGB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833">
                <a:latin typeface="Arial" panose="020B0604020202020204" pitchFamily="34" charset="0"/>
              </a:rPr>
              <a:t>KONŞİMENTO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833">
                <a:latin typeface="Arial" panose="020B0604020202020204" pitchFamily="34" charset="0"/>
              </a:rPr>
              <a:t>PROFORMA FATURA</a:t>
            </a:r>
          </a:p>
        </p:txBody>
      </p:sp>
      <p:sp>
        <p:nvSpPr>
          <p:cNvPr id="68612" name="Text Box 3">
            <a:extLst>
              <a:ext uri="{FF2B5EF4-FFF2-40B4-BE49-F238E27FC236}">
                <a16:creationId xmlns:a16="http://schemas.microsoft.com/office/drawing/2014/main" id="{90DC619C-0158-B54A-892C-BC2A833C8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271" y="4741334"/>
            <a:ext cx="3480594" cy="287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Abd 800$, EU 22eure'ya kadar GV yok.</a:t>
            </a:r>
          </a:p>
        </p:txBody>
      </p:sp>
      <p:sp>
        <p:nvSpPr>
          <p:cNvPr id="68613" name="Text Box 4">
            <a:extLst>
              <a:ext uri="{FF2B5EF4-FFF2-40B4-BE49-F238E27FC236}">
                <a16:creationId xmlns:a16="http://schemas.microsoft.com/office/drawing/2014/main" id="{DE4AF654-A5A0-7349-8299-D2CEEF987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271" y="5181865"/>
            <a:ext cx="3739886" cy="92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Devlet, yurt dışı reklamın %70'ini geri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veriyor (8 ay sonra).. kdv iadesi alıyorsun (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gtib numarasıyla çıktığını gümrük 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bakanlığına onaylatıyorsun..3 ay sonra.</a:t>
            </a:r>
          </a:p>
        </p:txBody>
      </p:sp>
      <p:sp>
        <p:nvSpPr>
          <p:cNvPr id="68614" name="Text Box 5">
            <a:extLst>
              <a:ext uri="{FF2B5EF4-FFF2-40B4-BE49-F238E27FC236}">
                <a16:creationId xmlns:a16="http://schemas.microsoft.com/office/drawing/2014/main" id="{6EA5528C-2F04-9448-8CC1-F6D412648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271" y="6205803"/>
            <a:ext cx="3565261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spcBef>
                <a:spcPts val="963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8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spcBef>
                <a:spcPts val="8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spcBef>
                <a:spcPts val="7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9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Almanya yağmur-&gt; X2 conversion rate</a:t>
            </a:r>
          </a:p>
          <a:p>
            <a:pPr eaLnBrk="1">
              <a:lnSpc>
                <a:spcPct val="93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tr-TR" sz="1500">
                <a:latin typeface="Arial" panose="020B0604020202020204" pitchFamily="34" charset="0"/>
              </a:rPr>
              <a:t>Sefamerve -&gt; abd pazarına girişi şişman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F37D43-B283-D246-9B28-37C70C285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674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2">
            <a:extLst>
              <a:ext uri="{FF2B5EF4-FFF2-40B4-BE49-F238E27FC236}">
                <a16:creationId xmlns:a16="http://schemas.microsoft.com/office/drawing/2014/main" id="{5D0FC3D8-38D6-6748-B99A-82260B4E2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387865"/>
            <a:ext cx="3906573" cy="4089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5000" tIns="37500" rIns="75000" bIns="37500"/>
          <a:lstStyle>
            <a:lvl1pPr>
              <a:lnSpc>
                <a:spcPct val="93000"/>
              </a:lnSpc>
              <a:spcAft>
                <a:spcPts val="15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5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spcAft>
                <a:spcPts val="12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1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spcAft>
                <a:spcPts val="9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6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spcAft>
                <a:spcPts val="6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3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>
              <a:spcAft>
                <a:spcPct val="0"/>
              </a:spcAft>
              <a:buClrTx/>
              <a:buFontTx/>
              <a:buNone/>
            </a:pPr>
            <a:endParaRPr lang="en-US" altLang="tr-TR" sz="1667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5848E-6C46-5B40-B708-E2C9A62CD480}"/>
              </a:ext>
            </a:extLst>
          </p:cNvPr>
          <p:cNvSpPr txBox="1"/>
          <p:nvPr/>
        </p:nvSpPr>
        <p:spPr>
          <a:xfrm>
            <a:off x="395367" y="1448780"/>
            <a:ext cx="10134506" cy="54014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S.Arabistan</a:t>
            </a:r>
            <a:r>
              <a:rPr lang="tr-TR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Gümrük limiti 266 USD. %5 VAT çıkabiliyor. Yetkili gönderici firma bunu alıcı adına önden ödeyip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sonra tahsilatını yapabiliyor ya da DTP olarak gönderilmişse göndericiye yansıtıyor.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266 USD üstü gönderiler için alıcıya ait </a:t>
            </a:r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S.Arabistan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kimlik numarası (IQAMA) gerekli.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B2C tıbbi takviye, gıda maddeleri veya kozmetiklerin gönderi ağırlığı 15 kilodan küçükse sevk edilen miktarlar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"Kişisel Kullanım" olarak kabul edilir ve S. Arabistan Gıda ve İlaç Kurumu (SFDA) onayı aranmaz. </a:t>
            </a:r>
          </a:p>
          <a:p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Made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 marka adını belirten ürün etiketleri, S. Arabistan'a ihraç edilecek herhangi bir ürün için zorunludur.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SABER Kayıt (ürün-yükleme </a:t>
            </a:r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uyumuluk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), SASO (standartlar enstitüsü), SFDA (gıda ilaç otoritesi)</a:t>
            </a:r>
            <a:endParaRPr lang="tr-TR" sz="15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5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 </a:t>
            </a:r>
            <a:r>
              <a:rPr lang="tr-TR" sz="1500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Saber.sa</a:t>
            </a:r>
            <a:r>
              <a:rPr lang="tr-TR" sz="15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tr-TR" sz="1500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home</a:t>
            </a:r>
            <a:r>
              <a:rPr lang="tr-TR" sz="15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tr-TR" sz="1500" u="sng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hscodes</a:t>
            </a:r>
            <a:endParaRPr lang="tr-TR" sz="15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r>
              <a:rPr lang="tr-TR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BAE: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Gümrük limiti 270 USD. %5 VAT çıkabiliyor.  Yetkili gönderici firma bunu alıcı adına önden ödeyip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sonra tahsilatını yapabiliyor ya da DTP olarak gönderilmişse göndericiye yansıtıyor.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r>
              <a:rPr lang="tr-TR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Cezayir: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Posta tekelinden dolayı yetkili gönderici firma gümrük işlemlerini yapamıyor ve DTP hizmeti yok. Gümrük limiti 20 USD.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 USD üzeri gönderiler için alıcının bir gümrük müşaviri ataması gerekiyor. para transferi olmuşsa orijinal fatura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mal beraberinde gönderilmeli. Konşimento üzerinde alıcının vergi (mali) kimlik numarası belirtilmeli.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r>
              <a:rPr lang="tr-TR" sz="15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Fas:</a:t>
            </a:r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Gümrük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limiti 125 USD.  Vergi ve harçların beyan edilen değerin % 50'sine ulaşma riski var.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Gümrük idaresi yeniden değerleme yapabiliyor ve ithal edilen ürünlere ve ek vergi çıkabiliyor.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Proforma faturalar, yalnızca düşük değerli gönderiler için kabul edilebiliyor.  Ticari gönderilere ticari bir fatura eklenmeli. 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Alıcılardan banka havalesi formu (ticari gönderiler için ödeme belgesi) istenebiliyor.</a:t>
            </a:r>
          </a:p>
          <a:p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r>
              <a:rPr lang="tr-TR" sz="1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Mısır: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Gümrük limiti “0”. Gönderi başı </a:t>
            </a:r>
            <a:r>
              <a:rPr lang="tr-TR" sz="1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max</a:t>
            </a:r>
            <a:r>
              <a:rPr lang="tr-T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100 kg kabul edilebiliyor.</a:t>
            </a:r>
          </a:p>
          <a:p>
            <a:endParaRPr lang="tr-TR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522EEC-2FFA-844D-8ECB-47D037A52BC0}"/>
              </a:ext>
            </a:extLst>
          </p:cNvPr>
          <p:cNvSpPr txBox="1"/>
          <p:nvPr/>
        </p:nvSpPr>
        <p:spPr>
          <a:xfrm>
            <a:off x="382063" y="819261"/>
            <a:ext cx="289149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GÜMRÜK SÜREÇLERİNE ÖRNEKLER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0F58DE-E998-F346-97E8-48ABAF34C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1227" y="73644"/>
            <a:ext cx="1210773" cy="12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001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3797</TotalTime>
  <Words>1269</Words>
  <Application>Microsoft Macintosh PowerPoint</Application>
  <PresentationFormat>Widescreen</PresentationFormat>
  <Paragraphs>319</Paragraphs>
  <Slides>101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6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30</cp:revision>
  <dcterms:created xsi:type="dcterms:W3CDTF">2021-04-03T17:58:14Z</dcterms:created>
  <dcterms:modified xsi:type="dcterms:W3CDTF">2021-04-06T09:15:18Z</dcterms:modified>
</cp:coreProperties>
</file>